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handoutMasterIdLst>
    <p:handoutMasterId r:id="rId21"/>
  </p:handoutMasterIdLst>
  <p:sldIdLst>
    <p:sldId id="307" r:id="rId2"/>
    <p:sldId id="314" r:id="rId3"/>
    <p:sldId id="315" r:id="rId4"/>
    <p:sldId id="323" r:id="rId5"/>
    <p:sldId id="276" r:id="rId6"/>
    <p:sldId id="259" r:id="rId7"/>
    <p:sldId id="261" r:id="rId8"/>
    <p:sldId id="316" r:id="rId9"/>
    <p:sldId id="317" r:id="rId10"/>
    <p:sldId id="320" r:id="rId11"/>
    <p:sldId id="321" r:id="rId12"/>
    <p:sldId id="322" r:id="rId13"/>
    <p:sldId id="306" r:id="rId14"/>
    <p:sldId id="262" r:id="rId15"/>
    <p:sldId id="280" r:id="rId16"/>
    <p:sldId id="283" r:id="rId17"/>
    <p:sldId id="294" r:id="rId18"/>
    <p:sldId id="324" r:id="rId19"/>
  </p:sldIdLst>
  <p:sldSz cx="9144000" cy="6858000" type="screen4x3"/>
  <p:notesSz cx="6877050" cy="1000125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a:srgbClr val="0000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923" autoAdjust="0"/>
  </p:normalViewPr>
  <p:slideViewPr>
    <p:cSldViewPr>
      <p:cViewPr>
        <p:scale>
          <a:sx n="59" d="100"/>
          <a:sy n="59" d="100"/>
        </p:scale>
        <p:origin x="-1686" y="-72"/>
      </p:cViewPr>
      <p:guideLst>
        <p:guide orient="horz" pos="2160"/>
        <p:guide pos="2880"/>
      </p:guideLst>
    </p:cSldViewPr>
  </p:slideViewPr>
  <p:notesTextViewPr>
    <p:cViewPr>
      <p:scale>
        <a:sx n="1" d="1"/>
        <a:sy n="1" d="1"/>
      </p:scale>
      <p:origin x="0" y="0"/>
    </p:cViewPr>
  </p:notesTextViewPr>
  <p:sorterViewPr>
    <p:cViewPr>
      <p:scale>
        <a:sx n="120" d="100"/>
        <a:sy n="120" d="100"/>
      </p:scale>
      <p:origin x="0" y="0"/>
    </p:cViewPr>
  </p:sorterViewPr>
  <p:notesViewPr>
    <p:cSldViewPr>
      <p:cViewPr>
        <p:scale>
          <a:sx n="100" d="100"/>
          <a:sy n="100" d="100"/>
        </p:scale>
        <p:origin x="-1884" y="360"/>
      </p:cViewPr>
      <p:guideLst>
        <p:guide orient="horz" pos="3150"/>
        <p:guide pos="216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gif"/><Relationship Id="rId1" Type="http://schemas.openxmlformats.org/officeDocument/2006/relationships/image" Target="../media/image20.gif"/><Relationship Id="rId5" Type="http://schemas.openxmlformats.org/officeDocument/2006/relationships/image" Target="../media/image24.wmf"/><Relationship Id="rId4" Type="http://schemas.openxmlformats.org/officeDocument/2006/relationships/image" Target="../media/image23.wmf"/></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50AD72-C1F2-4901-96C8-A19331B5F0AF}" type="doc">
      <dgm:prSet loTypeId="urn:microsoft.com/office/officeart/2005/8/layout/vList4#1" loCatId="list" qsTypeId="urn:microsoft.com/office/officeart/2005/8/quickstyle/3d3" qsCatId="3D" csTypeId="urn:microsoft.com/office/officeart/2005/8/colors/colorful3" csCatId="colorful" phldr="1"/>
      <dgm:spPr/>
      <dgm:t>
        <a:bodyPr/>
        <a:lstStyle/>
        <a:p>
          <a:endParaRPr lang="fr-FR"/>
        </a:p>
      </dgm:t>
    </dgm:pt>
    <dgm:pt modelId="{BD572ED3-642D-4D59-A9AF-039976583F69}">
      <dgm:prSet phldrT="[Texte]" custT="1"/>
      <dgm:spPr/>
      <dgm:t>
        <a:bodyPr/>
        <a:lstStyle/>
        <a:p>
          <a:r>
            <a:rPr lang="fr-FR" sz="1600" b="1" dirty="0" smtClean="0">
              <a:solidFill>
                <a:schemeClr val="bg1"/>
              </a:solidFill>
              <a:ea typeface="Times New Roman" pitchFamily="18" charset="0"/>
            </a:rPr>
            <a:t>des architectures de solutions sous forme de schémas, croquis, blocs diagrammes fonctionnels et structurels ou d’algorithmes </a:t>
          </a:r>
          <a:endParaRPr lang="fr-FR" sz="1600" b="1" dirty="0">
            <a:solidFill>
              <a:schemeClr val="bg1"/>
            </a:solidFill>
          </a:endParaRPr>
        </a:p>
      </dgm:t>
    </dgm:pt>
    <dgm:pt modelId="{CCB9BDBE-2A77-46FA-B3C6-E6A49F10BFEF}" type="parTrans" cxnId="{012C3DBE-C165-40EF-9CC0-D5B3A6EFD5EE}">
      <dgm:prSet/>
      <dgm:spPr/>
      <dgm:t>
        <a:bodyPr/>
        <a:lstStyle/>
        <a:p>
          <a:endParaRPr lang="fr-FR"/>
        </a:p>
      </dgm:t>
    </dgm:pt>
    <dgm:pt modelId="{78DD5D74-B68A-4DF0-B06B-9B73E5EE8214}" type="sibTrans" cxnId="{012C3DBE-C165-40EF-9CC0-D5B3A6EFD5EE}">
      <dgm:prSet/>
      <dgm:spPr/>
      <dgm:t>
        <a:bodyPr/>
        <a:lstStyle/>
        <a:p>
          <a:endParaRPr lang="fr-FR"/>
        </a:p>
      </dgm:t>
    </dgm:pt>
    <dgm:pt modelId="{B771741A-86A1-4FE2-A0C8-D45B602670D7}">
      <dgm:prSet phldrT="[Texte]" custT="1"/>
      <dgm:spPr/>
      <dgm:t>
        <a:bodyPr/>
        <a:lstStyle/>
        <a:p>
          <a:r>
            <a:rPr lang="fr-FR" sz="1600" b="1" dirty="0" smtClean="0">
              <a:ea typeface="Times New Roman" pitchFamily="18" charset="0"/>
            </a:rPr>
            <a:t>des justifications scientifiques, technologiques, socio-économiques, etc., validant la solution proposée</a:t>
          </a:r>
          <a:r>
            <a:rPr lang="fr-FR" sz="1600" dirty="0" smtClean="0">
              <a:ea typeface="Times New Roman" pitchFamily="18" charset="0"/>
            </a:rPr>
            <a:t> </a:t>
          </a:r>
        </a:p>
      </dgm:t>
    </dgm:pt>
    <dgm:pt modelId="{BA164787-5484-4190-96FC-FA75CACC42A2}" type="parTrans" cxnId="{2BC0E047-B96C-4390-91B9-3D02FF0C72EC}">
      <dgm:prSet/>
      <dgm:spPr/>
      <dgm:t>
        <a:bodyPr/>
        <a:lstStyle/>
        <a:p>
          <a:endParaRPr lang="fr-FR"/>
        </a:p>
      </dgm:t>
    </dgm:pt>
    <dgm:pt modelId="{15415984-F8E7-409D-9C77-96D2B9E45398}" type="sibTrans" cxnId="{2BC0E047-B96C-4390-91B9-3D02FF0C72EC}">
      <dgm:prSet/>
      <dgm:spPr/>
      <dgm:t>
        <a:bodyPr/>
        <a:lstStyle/>
        <a:p>
          <a:endParaRPr lang="fr-FR"/>
        </a:p>
      </dgm:t>
    </dgm:pt>
    <dgm:pt modelId="{822B7C0F-121B-40DC-8B57-BF5AC5D6FD38}">
      <dgm:prSet phldrT="[Texte]" custT="1"/>
      <dgm:spPr/>
      <dgm:t>
        <a:bodyPr/>
        <a:lstStyle/>
        <a:p>
          <a:r>
            <a:rPr lang="fr-FR" sz="1600" dirty="0" smtClean="0">
              <a:ea typeface="Times New Roman" pitchFamily="18" charset="0"/>
            </a:rPr>
            <a:t>un prototype ou une maquette numérique ou matérielle, un programme</a:t>
          </a:r>
        </a:p>
      </dgm:t>
    </dgm:pt>
    <dgm:pt modelId="{A689CB31-9113-4E52-91C3-6B024B65B927}" type="parTrans" cxnId="{8DEF7BAB-8302-4BCD-B4E9-C2EC68E0021B}">
      <dgm:prSet/>
      <dgm:spPr/>
      <dgm:t>
        <a:bodyPr/>
        <a:lstStyle/>
        <a:p>
          <a:endParaRPr lang="fr-FR"/>
        </a:p>
      </dgm:t>
    </dgm:pt>
    <dgm:pt modelId="{F7EFD42F-789D-4E3C-94B5-ACF72179C50F}" type="sibTrans" cxnId="{8DEF7BAB-8302-4BCD-B4E9-C2EC68E0021B}">
      <dgm:prSet/>
      <dgm:spPr/>
      <dgm:t>
        <a:bodyPr/>
        <a:lstStyle/>
        <a:p>
          <a:endParaRPr lang="fr-FR"/>
        </a:p>
      </dgm:t>
    </dgm:pt>
    <dgm:pt modelId="{FC7A15FB-0A39-4CC9-BE5D-035F9260EEAF}">
      <dgm:prSet custT="1"/>
      <dgm:spPr/>
      <dgm:t>
        <a:bodyPr/>
        <a:lstStyle/>
        <a:p>
          <a:r>
            <a:rPr lang="fr-FR" sz="1800" dirty="0" smtClean="0">
              <a:ea typeface="Times New Roman" pitchFamily="18" charset="0"/>
            </a:rPr>
            <a:t>des documents de formalisation de la solution imaginée  </a:t>
          </a:r>
        </a:p>
      </dgm:t>
    </dgm:pt>
    <dgm:pt modelId="{5668920A-2FB8-44C1-A69A-CCD52F21F3DA}" type="parTrans" cxnId="{6CCCA91C-23EB-417E-80E2-52EEBA064930}">
      <dgm:prSet/>
      <dgm:spPr/>
      <dgm:t>
        <a:bodyPr/>
        <a:lstStyle/>
        <a:p>
          <a:endParaRPr lang="fr-FR"/>
        </a:p>
      </dgm:t>
    </dgm:pt>
    <dgm:pt modelId="{DB009B77-3D01-4681-9252-33B44CD3555E}" type="sibTrans" cxnId="{6CCCA91C-23EB-417E-80E2-52EEBA064930}">
      <dgm:prSet/>
      <dgm:spPr/>
      <dgm:t>
        <a:bodyPr/>
        <a:lstStyle/>
        <a:p>
          <a:endParaRPr lang="fr-FR"/>
        </a:p>
      </dgm:t>
    </dgm:pt>
    <dgm:pt modelId="{13B892BF-2BD1-4179-B92E-D294278F7FF4}">
      <dgm:prSet custT="1"/>
      <dgm:spPr/>
      <dgm:t>
        <a:bodyPr/>
        <a:lstStyle/>
        <a:p>
          <a:r>
            <a:rPr lang="fr-FR" sz="1800" dirty="0" smtClean="0">
              <a:ea typeface="Times New Roman" pitchFamily="18" charset="0"/>
            </a:rPr>
            <a:t>des supports de communication</a:t>
          </a:r>
          <a:endParaRPr lang="fr-FR" sz="1800" dirty="0"/>
        </a:p>
      </dgm:t>
    </dgm:pt>
    <dgm:pt modelId="{19D73414-BC19-4505-9F9A-D4A7ED66D618}" type="parTrans" cxnId="{2EB6627E-9600-440D-ADDB-60C928655483}">
      <dgm:prSet/>
      <dgm:spPr/>
      <dgm:t>
        <a:bodyPr/>
        <a:lstStyle/>
        <a:p>
          <a:endParaRPr lang="fr-FR"/>
        </a:p>
      </dgm:t>
    </dgm:pt>
    <dgm:pt modelId="{074F9D49-421F-4AF9-9445-66B0B58025EB}" type="sibTrans" cxnId="{2EB6627E-9600-440D-ADDB-60C928655483}">
      <dgm:prSet/>
      <dgm:spPr/>
      <dgm:t>
        <a:bodyPr/>
        <a:lstStyle/>
        <a:p>
          <a:endParaRPr lang="fr-FR"/>
        </a:p>
      </dgm:t>
    </dgm:pt>
    <dgm:pt modelId="{145E1AFB-D869-4101-BFA4-4B8747F1FB34}" type="pres">
      <dgm:prSet presAssocID="{E650AD72-C1F2-4901-96C8-A19331B5F0AF}" presName="linear" presStyleCnt="0">
        <dgm:presLayoutVars>
          <dgm:dir/>
          <dgm:resizeHandles val="exact"/>
        </dgm:presLayoutVars>
      </dgm:prSet>
      <dgm:spPr/>
      <dgm:t>
        <a:bodyPr/>
        <a:lstStyle/>
        <a:p>
          <a:endParaRPr lang="fr-FR"/>
        </a:p>
      </dgm:t>
    </dgm:pt>
    <dgm:pt modelId="{70784333-F14F-46C0-99DE-2056CB10B141}" type="pres">
      <dgm:prSet presAssocID="{BD572ED3-642D-4D59-A9AF-039976583F69}" presName="comp" presStyleCnt="0"/>
      <dgm:spPr/>
    </dgm:pt>
    <dgm:pt modelId="{D190EBC1-B05F-48BF-BD89-8E49BEBE831B}" type="pres">
      <dgm:prSet presAssocID="{BD572ED3-642D-4D59-A9AF-039976583F69}" presName="box" presStyleLbl="node1" presStyleIdx="0" presStyleCnt="5" custLinFactY="-151454" custLinFactNeighborX="-28125" custLinFactNeighborY="-200000"/>
      <dgm:spPr/>
      <dgm:t>
        <a:bodyPr/>
        <a:lstStyle/>
        <a:p>
          <a:endParaRPr lang="fr-FR"/>
        </a:p>
      </dgm:t>
    </dgm:pt>
    <dgm:pt modelId="{FAD8C2A3-1298-4404-8F9C-565FC86C74FD}" type="pres">
      <dgm:prSet presAssocID="{BD572ED3-642D-4D59-A9AF-039976583F69}" presName="img" presStyleLbl="fgImgPlace1" presStyleIdx="0" presStyleCnt="5" custScaleX="85191" custLinFactNeighborX="-24446"/>
      <dgm:spPr>
        <a:blipFill rotWithShape="0">
          <a:blip xmlns:r="http://schemas.openxmlformats.org/officeDocument/2006/relationships" r:embed="rId1"/>
          <a:stretch>
            <a:fillRect/>
          </a:stretch>
        </a:blipFill>
      </dgm:spPr>
    </dgm:pt>
    <dgm:pt modelId="{AC212763-2970-43BE-A80D-80C193BB9078}" type="pres">
      <dgm:prSet presAssocID="{BD572ED3-642D-4D59-A9AF-039976583F69}" presName="text" presStyleLbl="node1" presStyleIdx="0" presStyleCnt="5">
        <dgm:presLayoutVars>
          <dgm:bulletEnabled val="1"/>
        </dgm:presLayoutVars>
      </dgm:prSet>
      <dgm:spPr/>
      <dgm:t>
        <a:bodyPr/>
        <a:lstStyle/>
        <a:p>
          <a:endParaRPr lang="fr-FR"/>
        </a:p>
      </dgm:t>
    </dgm:pt>
    <dgm:pt modelId="{BBA05325-B548-4A2C-A872-A8D5799577B9}" type="pres">
      <dgm:prSet presAssocID="{78DD5D74-B68A-4DF0-B06B-9B73E5EE8214}" presName="spacer" presStyleCnt="0"/>
      <dgm:spPr/>
    </dgm:pt>
    <dgm:pt modelId="{AF7EA7C6-8B78-4A4A-A70F-D37F34EC655E}" type="pres">
      <dgm:prSet presAssocID="{B771741A-86A1-4FE2-A0C8-D45B602670D7}" presName="comp" presStyleCnt="0"/>
      <dgm:spPr/>
    </dgm:pt>
    <dgm:pt modelId="{276A9E4D-7788-4EB2-8CAB-1EE1219AFF01}" type="pres">
      <dgm:prSet presAssocID="{B771741A-86A1-4FE2-A0C8-D45B602670D7}" presName="box" presStyleLbl="node1" presStyleIdx="1" presStyleCnt="5"/>
      <dgm:spPr/>
      <dgm:t>
        <a:bodyPr/>
        <a:lstStyle/>
        <a:p>
          <a:endParaRPr lang="fr-FR"/>
        </a:p>
      </dgm:t>
    </dgm:pt>
    <dgm:pt modelId="{D7AE6762-8D17-4B59-99FE-C086DCF621C7}" type="pres">
      <dgm:prSet presAssocID="{B771741A-86A1-4FE2-A0C8-D45B602670D7}" presName="img" presStyleLbl="fgImgPlace1" presStyleIdx="1" presStyleCnt="5" custScaleX="102705" custLinFactNeighborX="-17578"/>
      <dgm:spPr>
        <a:blipFill rotWithShape="0">
          <a:blip xmlns:r="http://schemas.openxmlformats.org/officeDocument/2006/relationships" r:embed="rId2"/>
          <a:stretch>
            <a:fillRect/>
          </a:stretch>
        </a:blipFill>
      </dgm:spPr>
    </dgm:pt>
    <dgm:pt modelId="{FCF8BF1B-603B-4252-AF9D-5E3171CC93F0}" type="pres">
      <dgm:prSet presAssocID="{B771741A-86A1-4FE2-A0C8-D45B602670D7}" presName="text" presStyleLbl="node1" presStyleIdx="1" presStyleCnt="5">
        <dgm:presLayoutVars>
          <dgm:bulletEnabled val="1"/>
        </dgm:presLayoutVars>
      </dgm:prSet>
      <dgm:spPr/>
      <dgm:t>
        <a:bodyPr/>
        <a:lstStyle/>
        <a:p>
          <a:endParaRPr lang="fr-FR"/>
        </a:p>
      </dgm:t>
    </dgm:pt>
    <dgm:pt modelId="{2C80652E-A969-4BEB-9747-02F1CEE41DA7}" type="pres">
      <dgm:prSet presAssocID="{15415984-F8E7-409D-9C77-96D2B9E45398}" presName="spacer" presStyleCnt="0"/>
      <dgm:spPr/>
    </dgm:pt>
    <dgm:pt modelId="{5C239B36-C7C7-44FA-9EEE-CE8D7E8FCD58}" type="pres">
      <dgm:prSet presAssocID="{822B7C0F-121B-40DC-8B57-BF5AC5D6FD38}" presName="comp" presStyleCnt="0"/>
      <dgm:spPr/>
    </dgm:pt>
    <dgm:pt modelId="{16B7276E-DA80-4051-B35D-BA66C2C3A57B}" type="pres">
      <dgm:prSet presAssocID="{822B7C0F-121B-40DC-8B57-BF5AC5D6FD38}" presName="box" presStyleLbl="node1" presStyleIdx="2" presStyleCnt="5" custLinFactNeighborX="939" custLinFactNeighborY="-595"/>
      <dgm:spPr/>
      <dgm:t>
        <a:bodyPr/>
        <a:lstStyle/>
        <a:p>
          <a:endParaRPr lang="fr-FR"/>
        </a:p>
      </dgm:t>
    </dgm:pt>
    <dgm:pt modelId="{FFDC4EF2-D03C-4083-88CA-C29170EB9822}" type="pres">
      <dgm:prSet presAssocID="{822B7C0F-121B-40DC-8B57-BF5AC5D6FD38}" presName="img" presStyleLbl="fgImgPlace1" presStyleIdx="2" presStyleCnt="5" custScaleX="75164" custLinFactNeighborX="-18587" custLinFactNeighborY="-2537"/>
      <dgm:spPr>
        <a:blipFill rotWithShape="0">
          <a:blip xmlns:r="http://schemas.openxmlformats.org/officeDocument/2006/relationships" r:embed="rId3"/>
          <a:stretch>
            <a:fillRect/>
          </a:stretch>
        </a:blipFill>
      </dgm:spPr>
    </dgm:pt>
    <dgm:pt modelId="{63E5FD70-BCDA-49B7-8AFE-9733A219C741}" type="pres">
      <dgm:prSet presAssocID="{822B7C0F-121B-40DC-8B57-BF5AC5D6FD38}" presName="text" presStyleLbl="node1" presStyleIdx="2" presStyleCnt="5">
        <dgm:presLayoutVars>
          <dgm:bulletEnabled val="1"/>
        </dgm:presLayoutVars>
      </dgm:prSet>
      <dgm:spPr/>
      <dgm:t>
        <a:bodyPr/>
        <a:lstStyle/>
        <a:p>
          <a:endParaRPr lang="fr-FR"/>
        </a:p>
      </dgm:t>
    </dgm:pt>
    <dgm:pt modelId="{08E5016E-1F91-4762-BE50-575C0928E2B7}" type="pres">
      <dgm:prSet presAssocID="{F7EFD42F-789D-4E3C-94B5-ACF72179C50F}" presName="spacer" presStyleCnt="0"/>
      <dgm:spPr/>
    </dgm:pt>
    <dgm:pt modelId="{B7351148-EE49-43E9-8F6A-C22FA9FE7850}" type="pres">
      <dgm:prSet presAssocID="{FC7A15FB-0A39-4CC9-BE5D-035F9260EEAF}" presName="comp" presStyleCnt="0"/>
      <dgm:spPr/>
    </dgm:pt>
    <dgm:pt modelId="{8FB2D0AF-529E-4C59-B3A1-385EE606B82E}" type="pres">
      <dgm:prSet presAssocID="{FC7A15FB-0A39-4CC9-BE5D-035F9260EEAF}" presName="box" presStyleLbl="node1" presStyleIdx="3" presStyleCnt="5" custLinFactNeighborX="-317" custLinFactNeighborY="-647"/>
      <dgm:spPr/>
      <dgm:t>
        <a:bodyPr/>
        <a:lstStyle/>
        <a:p>
          <a:endParaRPr lang="fr-FR"/>
        </a:p>
      </dgm:t>
    </dgm:pt>
    <dgm:pt modelId="{0249584B-2EFF-499E-AF1A-52FEA9C03A45}" type="pres">
      <dgm:prSet presAssocID="{FC7A15FB-0A39-4CC9-BE5D-035F9260EEAF}" presName="img" presStyleLbl="fgImgPlace1" presStyleIdx="3" presStyleCnt="5" custScaleX="64063" custLinFactNeighborX="-18278" custLinFactNeighborY="2444"/>
      <dgm:spPr>
        <a:blipFill rotWithShape="0">
          <a:blip xmlns:r="http://schemas.openxmlformats.org/officeDocument/2006/relationships" r:embed="rId4"/>
          <a:stretch>
            <a:fillRect/>
          </a:stretch>
        </a:blipFill>
      </dgm:spPr>
    </dgm:pt>
    <dgm:pt modelId="{B10A8643-FC39-448F-8AC8-67605BE166E5}" type="pres">
      <dgm:prSet presAssocID="{FC7A15FB-0A39-4CC9-BE5D-035F9260EEAF}" presName="text" presStyleLbl="node1" presStyleIdx="3" presStyleCnt="5">
        <dgm:presLayoutVars>
          <dgm:bulletEnabled val="1"/>
        </dgm:presLayoutVars>
      </dgm:prSet>
      <dgm:spPr/>
      <dgm:t>
        <a:bodyPr/>
        <a:lstStyle/>
        <a:p>
          <a:endParaRPr lang="fr-FR"/>
        </a:p>
      </dgm:t>
    </dgm:pt>
    <dgm:pt modelId="{E5CD0F7C-6952-44DE-9471-344E41339CCD}" type="pres">
      <dgm:prSet presAssocID="{DB009B77-3D01-4681-9252-33B44CD3555E}" presName="spacer" presStyleCnt="0"/>
      <dgm:spPr/>
    </dgm:pt>
    <dgm:pt modelId="{16C5D190-D9D5-49D6-A415-FF49EC8B4A70}" type="pres">
      <dgm:prSet presAssocID="{13B892BF-2BD1-4179-B92E-D294278F7FF4}" presName="comp" presStyleCnt="0"/>
      <dgm:spPr/>
    </dgm:pt>
    <dgm:pt modelId="{C75208EF-E823-45A0-B9E9-0C1C57154DEE}" type="pres">
      <dgm:prSet presAssocID="{13B892BF-2BD1-4179-B92E-D294278F7FF4}" presName="box" presStyleLbl="node1" presStyleIdx="4" presStyleCnt="5" custLinFactNeighborX="-7031" custLinFactNeighborY="82428"/>
      <dgm:spPr/>
      <dgm:t>
        <a:bodyPr/>
        <a:lstStyle/>
        <a:p>
          <a:endParaRPr lang="fr-FR"/>
        </a:p>
      </dgm:t>
    </dgm:pt>
    <dgm:pt modelId="{2B07634D-8E6E-4F9F-BBB2-0DA4508D2E6F}" type="pres">
      <dgm:prSet presAssocID="{13B892BF-2BD1-4179-B92E-D294278F7FF4}" presName="img" presStyleLbl="fgImgPlace1" presStyleIdx="4" presStyleCnt="5" custScaleX="71059" custLinFactNeighborX="-24446" custLinFactNeighborY="2412"/>
      <dgm:spPr>
        <a:blipFill rotWithShape="0">
          <a:blip xmlns:r="http://schemas.openxmlformats.org/officeDocument/2006/relationships" r:embed="rId5"/>
          <a:stretch>
            <a:fillRect/>
          </a:stretch>
        </a:blipFill>
      </dgm:spPr>
    </dgm:pt>
    <dgm:pt modelId="{2A559F8E-FB63-4382-AA96-502A59B946AF}" type="pres">
      <dgm:prSet presAssocID="{13B892BF-2BD1-4179-B92E-D294278F7FF4}" presName="text" presStyleLbl="node1" presStyleIdx="4" presStyleCnt="5">
        <dgm:presLayoutVars>
          <dgm:bulletEnabled val="1"/>
        </dgm:presLayoutVars>
      </dgm:prSet>
      <dgm:spPr/>
      <dgm:t>
        <a:bodyPr/>
        <a:lstStyle/>
        <a:p>
          <a:endParaRPr lang="fr-FR"/>
        </a:p>
      </dgm:t>
    </dgm:pt>
  </dgm:ptLst>
  <dgm:cxnLst>
    <dgm:cxn modelId="{2BC0E047-B96C-4390-91B9-3D02FF0C72EC}" srcId="{E650AD72-C1F2-4901-96C8-A19331B5F0AF}" destId="{B771741A-86A1-4FE2-A0C8-D45B602670D7}" srcOrd="1" destOrd="0" parTransId="{BA164787-5484-4190-96FC-FA75CACC42A2}" sibTransId="{15415984-F8E7-409D-9C77-96D2B9E45398}"/>
    <dgm:cxn modelId="{8DEF7BAB-8302-4BCD-B4E9-C2EC68E0021B}" srcId="{E650AD72-C1F2-4901-96C8-A19331B5F0AF}" destId="{822B7C0F-121B-40DC-8B57-BF5AC5D6FD38}" srcOrd="2" destOrd="0" parTransId="{A689CB31-9113-4E52-91C3-6B024B65B927}" sibTransId="{F7EFD42F-789D-4E3C-94B5-ACF72179C50F}"/>
    <dgm:cxn modelId="{AEF28D4A-343E-4967-B56D-54A36663BE32}" type="presOf" srcId="{13B892BF-2BD1-4179-B92E-D294278F7FF4}" destId="{2A559F8E-FB63-4382-AA96-502A59B946AF}" srcOrd="1" destOrd="0" presId="urn:microsoft.com/office/officeart/2005/8/layout/vList4#1"/>
    <dgm:cxn modelId="{8B0FCEE8-29AE-4E13-87ED-E29EA80728BC}" type="presOf" srcId="{822B7C0F-121B-40DC-8B57-BF5AC5D6FD38}" destId="{63E5FD70-BCDA-49B7-8AFE-9733A219C741}" srcOrd="1" destOrd="0" presId="urn:microsoft.com/office/officeart/2005/8/layout/vList4#1"/>
    <dgm:cxn modelId="{367E8DB8-A495-4A0C-8FB7-B48E015E4D73}" type="presOf" srcId="{FC7A15FB-0A39-4CC9-BE5D-035F9260EEAF}" destId="{8FB2D0AF-529E-4C59-B3A1-385EE606B82E}" srcOrd="0" destOrd="0" presId="urn:microsoft.com/office/officeart/2005/8/layout/vList4#1"/>
    <dgm:cxn modelId="{2488278D-37FF-4AF3-993B-A0985607A4E4}" type="presOf" srcId="{BD572ED3-642D-4D59-A9AF-039976583F69}" destId="{D190EBC1-B05F-48BF-BD89-8E49BEBE831B}" srcOrd="0" destOrd="0" presId="urn:microsoft.com/office/officeart/2005/8/layout/vList4#1"/>
    <dgm:cxn modelId="{BE15F184-5F3D-41C9-BB14-025A57AFDF3B}" type="presOf" srcId="{BD572ED3-642D-4D59-A9AF-039976583F69}" destId="{AC212763-2970-43BE-A80D-80C193BB9078}" srcOrd="1" destOrd="0" presId="urn:microsoft.com/office/officeart/2005/8/layout/vList4#1"/>
    <dgm:cxn modelId="{012C3DBE-C165-40EF-9CC0-D5B3A6EFD5EE}" srcId="{E650AD72-C1F2-4901-96C8-A19331B5F0AF}" destId="{BD572ED3-642D-4D59-A9AF-039976583F69}" srcOrd="0" destOrd="0" parTransId="{CCB9BDBE-2A77-46FA-B3C6-E6A49F10BFEF}" sibTransId="{78DD5D74-B68A-4DF0-B06B-9B73E5EE8214}"/>
    <dgm:cxn modelId="{D11A6AFE-8959-4D00-A58C-2371C22C3857}" type="presOf" srcId="{E650AD72-C1F2-4901-96C8-A19331B5F0AF}" destId="{145E1AFB-D869-4101-BFA4-4B8747F1FB34}" srcOrd="0" destOrd="0" presId="urn:microsoft.com/office/officeart/2005/8/layout/vList4#1"/>
    <dgm:cxn modelId="{452B75FA-837F-4414-9DC1-48B6E84223FE}" type="presOf" srcId="{FC7A15FB-0A39-4CC9-BE5D-035F9260EEAF}" destId="{B10A8643-FC39-448F-8AC8-67605BE166E5}" srcOrd="1" destOrd="0" presId="urn:microsoft.com/office/officeart/2005/8/layout/vList4#1"/>
    <dgm:cxn modelId="{6CCCA91C-23EB-417E-80E2-52EEBA064930}" srcId="{E650AD72-C1F2-4901-96C8-A19331B5F0AF}" destId="{FC7A15FB-0A39-4CC9-BE5D-035F9260EEAF}" srcOrd="3" destOrd="0" parTransId="{5668920A-2FB8-44C1-A69A-CCD52F21F3DA}" sibTransId="{DB009B77-3D01-4681-9252-33B44CD3555E}"/>
    <dgm:cxn modelId="{719EE298-C7BB-4124-9949-EE1DEEF8A359}" type="presOf" srcId="{B771741A-86A1-4FE2-A0C8-D45B602670D7}" destId="{276A9E4D-7788-4EB2-8CAB-1EE1219AFF01}" srcOrd="0" destOrd="0" presId="urn:microsoft.com/office/officeart/2005/8/layout/vList4#1"/>
    <dgm:cxn modelId="{2EB6627E-9600-440D-ADDB-60C928655483}" srcId="{E650AD72-C1F2-4901-96C8-A19331B5F0AF}" destId="{13B892BF-2BD1-4179-B92E-D294278F7FF4}" srcOrd="4" destOrd="0" parTransId="{19D73414-BC19-4505-9F9A-D4A7ED66D618}" sibTransId="{074F9D49-421F-4AF9-9445-66B0B58025EB}"/>
    <dgm:cxn modelId="{93001126-E3C4-4EEF-AAE1-663D5DAFC53D}" type="presOf" srcId="{B771741A-86A1-4FE2-A0C8-D45B602670D7}" destId="{FCF8BF1B-603B-4252-AF9D-5E3171CC93F0}" srcOrd="1" destOrd="0" presId="urn:microsoft.com/office/officeart/2005/8/layout/vList4#1"/>
    <dgm:cxn modelId="{18B9DD8F-CE4D-449E-A098-26352F5E39CD}" type="presOf" srcId="{13B892BF-2BD1-4179-B92E-D294278F7FF4}" destId="{C75208EF-E823-45A0-B9E9-0C1C57154DEE}" srcOrd="0" destOrd="0" presId="urn:microsoft.com/office/officeart/2005/8/layout/vList4#1"/>
    <dgm:cxn modelId="{C4553931-0001-4140-BB33-1DAA7BFBB504}" type="presOf" srcId="{822B7C0F-121B-40DC-8B57-BF5AC5D6FD38}" destId="{16B7276E-DA80-4051-B35D-BA66C2C3A57B}" srcOrd="0" destOrd="0" presId="urn:microsoft.com/office/officeart/2005/8/layout/vList4#1"/>
    <dgm:cxn modelId="{0B34E156-22CE-4821-AE5D-1B630EEACD16}" type="presParOf" srcId="{145E1AFB-D869-4101-BFA4-4B8747F1FB34}" destId="{70784333-F14F-46C0-99DE-2056CB10B141}" srcOrd="0" destOrd="0" presId="urn:microsoft.com/office/officeart/2005/8/layout/vList4#1"/>
    <dgm:cxn modelId="{A75F5D4B-8149-456C-8E60-A5E3B1271F33}" type="presParOf" srcId="{70784333-F14F-46C0-99DE-2056CB10B141}" destId="{D190EBC1-B05F-48BF-BD89-8E49BEBE831B}" srcOrd="0" destOrd="0" presId="urn:microsoft.com/office/officeart/2005/8/layout/vList4#1"/>
    <dgm:cxn modelId="{D7A32A2A-5E8B-4682-8E89-1850477CC00E}" type="presParOf" srcId="{70784333-F14F-46C0-99DE-2056CB10B141}" destId="{FAD8C2A3-1298-4404-8F9C-565FC86C74FD}" srcOrd="1" destOrd="0" presId="urn:microsoft.com/office/officeart/2005/8/layout/vList4#1"/>
    <dgm:cxn modelId="{0AB56F7F-587A-4C5C-8C6B-4D6D41460CDF}" type="presParOf" srcId="{70784333-F14F-46C0-99DE-2056CB10B141}" destId="{AC212763-2970-43BE-A80D-80C193BB9078}" srcOrd="2" destOrd="0" presId="urn:microsoft.com/office/officeart/2005/8/layout/vList4#1"/>
    <dgm:cxn modelId="{3BF56313-BDA9-4E79-87A5-6450F045C676}" type="presParOf" srcId="{145E1AFB-D869-4101-BFA4-4B8747F1FB34}" destId="{BBA05325-B548-4A2C-A872-A8D5799577B9}" srcOrd="1" destOrd="0" presId="urn:microsoft.com/office/officeart/2005/8/layout/vList4#1"/>
    <dgm:cxn modelId="{C1320DD1-4B96-4C13-9A67-E22632BED21E}" type="presParOf" srcId="{145E1AFB-D869-4101-BFA4-4B8747F1FB34}" destId="{AF7EA7C6-8B78-4A4A-A70F-D37F34EC655E}" srcOrd="2" destOrd="0" presId="urn:microsoft.com/office/officeart/2005/8/layout/vList4#1"/>
    <dgm:cxn modelId="{5F5B20C2-68EB-4A73-827B-9A689DC40A10}" type="presParOf" srcId="{AF7EA7C6-8B78-4A4A-A70F-D37F34EC655E}" destId="{276A9E4D-7788-4EB2-8CAB-1EE1219AFF01}" srcOrd="0" destOrd="0" presId="urn:microsoft.com/office/officeart/2005/8/layout/vList4#1"/>
    <dgm:cxn modelId="{3162642E-C1B5-4469-8718-1D9C7B3203B5}" type="presParOf" srcId="{AF7EA7C6-8B78-4A4A-A70F-D37F34EC655E}" destId="{D7AE6762-8D17-4B59-99FE-C086DCF621C7}" srcOrd="1" destOrd="0" presId="urn:microsoft.com/office/officeart/2005/8/layout/vList4#1"/>
    <dgm:cxn modelId="{56F9A3C7-DEB0-4C04-8BEA-4750C96C9660}" type="presParOf" srcId="{AF7EA7C6-8B78-4A4A-A70F-D37F34EC655E}" destId="{FCF8BF1B-603B-4252-AF9D-5E3171CC93F0}" srcOrd="2" destOrd="0" presId="urn:microsoft.com/office/officeart/2005/8/layout/vList4#1"/>
    <dgm:cxn modelId="{E567781A-C6CC-4103-A142-A393AFD0BD3C}" type="presParOf" srcId="{145E1AFB-D869-4101-BFA4-4B8747F1FB34}" destId="{2C80652E-A969-4BEB-9747-02F1CEE41DA7}" srcOrd="3" destOrd="0" presId="urn:microsoft.com/office/officeart/2005/8/layout/vList4#1"/>
    <dgm:cxn modelId="{EADCFE18-45B6-46B0-A085-AB13575F703B}" type="presParOf" srcId="{145E1AFB-D869-4101-BFA4-4B8747F1FB34}" destId="{5C239B36-C7C7-44FA-9EEE-CE8D7E8FCD58}" srcOrd="4" destOrd="0" presId="urn:microsoft.com/office/officeart/2005/8/layout/vList4#1"/>
    <dgm:cxn modelId="{BD4A8D84-8853-44C9-BB81-CA2061E709FE}" type="presParOf" srcId="{5C239B36-C7C7-44FA-9EEE-CE8D7E8FCD58}" destId="{16B7276E-DA80-4051-B35D-BA66C2C3A57B}" srcOrd="0" destOrd="0" presId="urn:microsoft.com/office/officeart/2005/8/layout/vList4#1"/>
    <dgm:cxn modelId="{EA21DC87-4AEF-477C-AABD-44812B308C4E}" type="presParOf" srcId="{5C239B36-C7C7-44FA-9EEE-CE8D7E8FCD58}" destId="{FFDC4EF2-D03C-4083-88CA-C29170EB9822}" srcOrd="1" destOrd="0" presId="urn:microsoft.com/office/officeart/2005/8/layout/vList4#1"/>
    <dgm:cxn modelId="{44837F5A-5D44-4BFF-A2C6-983AB9B7BDE4}" type="presParOf" srcId="{5C239B36-C7C7-44FA-9EEE-CE8D7E8FCD58}" destId="{63E5FD70-BCDA-49B7-8AFE-9733A219C741}" srcOrd="2" destOrd="0" presId="urn:microsoft.com/office/officeart/2005/8/layout/vList4#1"/>
    <dgm:cxn modelId="{F4BC4234-8679-4C1E-B977-6A676E341F67}" type="presParOf" srcId="{145E1AFB-D869-4101-BFA4-4B8747F1FB34}" destId="{08E5016E-1F91-4762-BE50-575C0928E2B7}" srcOrd="5" destOrd="0" presId="urn:microsoft.com/office/officeart/2005/8/layout/vList4#1"/>
    <dgm:cxn modelId="{45D5FEDD-E1D0-4908-B64B-C73C082F1256}" type="presParOf" srcId="{145E1AFB-D869-4101-BFA4-4B8747F1FB34}" destId="{B7351148-EE49-43E9-8F6A-C22FA9FE7850}" srcOrd="6" destOrd="0" presId="urn:microsoft.com/office/officeart/2005/8/layout/vList4#1"/>
    <dgm:cxn modelId="{97415BF9-C5A6-4F28-8B34-13811C3A629E}" type="presParOf" srcId="{B7351148-EE49-43E9-8F6A-C22FA9FE7850}" destId="{8FB2D0AF-529E-4C59-B3A1-385EE606B82E}" srcOrd="0" destOrd="0" presId="urn:microsoft.com/office/officeart/2005/8/layout/vList4#1"/>
    <dgm:cxn modelId="{7F20E9AD-9A64-41F0-BC09-56429BCDB7CF}" type="presParOf" srcId="{B7351148-EE49-43E9-8F6A-C22FA9FE7850}" destId="{0249584B-2EFF-499E-AF1A-52FEA9C03A45}" srcOrd="1" destOrd="0" presId="urn:microsoft.com/office/officeart/2005/8/layout/vList4#1"/>
    <dgm:cxn modelId="{8AEA4F2B-AB42-402B-B8A9-5E02DA9F4CBA}" type="presParOf" srcId="{B7351148-EE49-43E9-8F6A-C22FA9FE7850}" destId="{B10A8643-FC39-448F-8AC8-67605BE166E5}" srcOrd="2" destOrd="0" presId="urn:microsoft.com/office/officeart/2005/8/layout/vList4#1"/>
    <dgm:cxn modelId="{A7E7E198-67B5-49B9-81EB-5583E892A375}" type="presParOf" srcId="{145E1AFB-D869-4101-BFA4-4B8747F1FB34}" destId="{E5CD0F7C-6952-44DE-9471-344E41339CCD}" srcOrd="7" destOrd="0" presId="urn:microsoft.com/office/officeart/2005/8/layout/vList4#1"/>
    <dgm:cxn modelId="{BA946F24-254A-4FFF-89C1-F26B8D98EFD0}" type="presParOf" srcId="{145E1AFB-D869-4101-BFA4-4B8747F1FB34}" destId="{16C5D190-D9D5-49D6-A415-FF49EC8B4A70}" srcOrd="8" destOrd="0" presId="urn:microsoft.com/office/officeart/2005/8/layout/vList4#1"/>
    <dgm:cxn modelId="{AC5B12E8-5327-460C-BBED-CA46DBCD596E}" type="presParOf" srcId="{16C5D190-D9D5-49D6-A415-FF49EC8B4A70}" destId="{C75208EF-E823-45A0-B9E9-0C1C57154DEE}" srcOrd="0" destOrd="0" presId="urn:microsoft.com/office/officeart/2005/8/layout/vList4#1"/>
    <dgm:cxn modelId="{0AF8D710-2C55-4321-A50B-F88001FF0712}" type="presParOf" srcId="{16C5D190-D9D5-49D6-A415-FF49EC8B4A70}" destId="{2B07634D-8E6E-4F9F-BBB2-0DA4508D2E6F}" srcOrd="1" destOrd="0" presId="urn:microsoft.com/office/officeart/2005/8/layout/vList4#1"/>
    <dgm:cxn modelId="{D537178E-398C-45AB-BE60-52AAFBE34C69}" type="presParOf" srcId="{16C5D190-D9D5-49D6-A415-FF49EC8B4A70}" destId="{2A559F8E-FB63-4382-AA96-502A59B946AF}" srcOrd="2" destOrd="0" presId="urn:microsoft.com/office/officeart/2005/8/layout/vList4#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80055" cy="500063"/>
          </a:xfrm>
          <a:prstGeom prst="rect">
            <a:avLst/>
          </a:prstGeom>
        </p:spPr>
        <p:txBody>
          <a:bodyPr vert="horz" lIns="96442" tIns="48221" rIns="96442" bIns="48221" rtlCol="0"/>
          <a:lstStyle>
            <a:lvl1pPr algn="l">
              <a:defRPr sz="1300"/>
            </a:lvl1pPr>
          </a:lstStyle>
          <a:p>
            <a:endParaRPr lang="fr-FR"/>
          </a:p>
        </p:txBody>
      </p:sp>
      <p:sp>
        <p:nvSpPr>
          <p:cNvPr id="3" name="Espace réservé de la date 2"/>
          <p:cNvSpPr>
            <a:spLocks noGrp="1"/>
          </p:cNvSpPr>
          <p:nvPr>
            <p:ph type="dt" sz="quarter" idx="1"/>
          </p:nvPr>
        </p:nvSpPr>
        <p:spPr>
          <a:xfrm>
            <a:off x="3895404" y="0"/>
            <a:ext cx="2980055" cy="500063"/>
          </a:xfrm>
          <a:prstGeom prst="rect">
            <a:avLst/>
          </a:prstGeom>
        </p:spPr>
        <p:txBody>
          <a:bodyPr vert="horz" lIns="96442" tIns="48221" rIns="96442" bIns="48221" rtlCol="0"/>
          <a:lstStyle>
            <a:lvl1pPr algn="r">
              <a:defRPr sz="1300"/>
            </a:lvl1pPr>
          </a:lstStyle>
          <a:p>
            <a:fld id="{E716C639-FD9A-4CE7-933A-1864EAA4B1C4}" type="datetimeFigureOut">
              <a:rPr lang="fr-FR" smtClean="0"/>
              <a:t>11/12/2013</a:t>
            </a:fld>
            <a:endParaRPr lang="fr-FR"/>
          </a:p>
        </p:txBody>
      </p:sp>
      <p:sp>
        <p:nvSpPr>
          <p:cNvPr id="4" name="Espace réservé du pied de page 3"/>
          <p:cNvSpPr>
            <a:spLocks noGrp="1"/>
          </p:cNvSpPr>
          <p:nvPr>
            <p:ph type="ftr" sz="quarter" idx="2"/>
          </p:nvPr>
        </p:nvSpPr>
        <p:spPr>
          <a:xfrm>
            <a:off x="0" y="9499451"/>
            <a:ext cx="2980055" cy="500063"/>
          </a:xfrm>
          <a:prstGeom prst="rect">
            <a:avLst/>
          </a:prstGeom>
        </p:spPr>
        <p:txBody>
          <a:bodyPr vert="horz" lIns="96442" tIns="48221" rIns="96442" bIns="48221" rtlCol="0" anchor="b"/>
          <a:lstStyle>
            <a:lvl1pPr algn="l">
              <a:defRPr sz="1300"/>
            </a:lvl1pPr>
          </a:lstStyle>
          <a:p>
            <a:endParaRPr lang="fr-FR"/>
          </a:p>
        </p:txBody>
      </p:sp>
      <p:sp>
        <p:nvSpPr>
          <p:cNvPr id="5" name="Espace réservé du numéro de diapositive 4"/>
          <p:cNvSpPr>
            <a:spLocks noGrp="1"/>
          </p:cNvSpPr>
          <p:nvPr>
            <p:ph type="sldNum" sz="quarter" idx="3"/>
          </p:nvPr>
        </p:nvSpPr>
        <p:spPr>
          <a:xfrm>
            <a:off x="3895404" y="9499451"/>
            <a:ext cx="2980055" cy="500063"/>
          </a:xfrm>
          <a:prstGeom prst="rect">
            <a:avLst/>
          </a:prstGeom>
        </p:spPr>
        <p:txBody>
          <a:bodyPr vert="horz" lIns="96442" tIns="48221" rIns="96442" bIns="48221" rtlCol="0" anchor="b"/>
          <a:lstStyle>
            <a:lvl1pPr algn="r">
              <a:defRPr sz="1300"/>
            </a:lvl1pPr>
          </a:lstStyle>
          <a:p>
            <a:fld id="{6AC8FE11-2CBD-49EC-B36B-7512191B016A}" type="slidenum">
              <a:rPr lang="fr-FR" smtClean="0"/>
              <a:t>‹N°›</a:t>
            </a:fld>
            <a:endParaRPr lang="fr-FR"/>
          </a:p>
        </p:txBody>
      </p:sp>
    </p:spTree>
    <p:extLst>
      <p:ext uri="{BB962C8B-B14F-4D97-AF65-F5344CB8AC3E}">
        <p14:creationId xmlns:p14="http://schemas.microsoft.com/office/powerpoint/2010/main" val="2701431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80055" cy="500063"/>
          </a:xfrm>
          <a:prstGeom prst="rect">
            <a:avLst/>
          </a:prstGeom>
        </p:spPr>
        <p:txBody>
          <a:bodyPr vert="horz" lIns="96442" tIns="48221" rIns="96442" bIns="48221" rtlCol="0"/>
          <a:lstStyle>
            <a:lvl1pPr algn="l">
              <a:defRPr sz="1300"/>
            </a:lvl1pPr>
          </a:lstStyle>
          <a:p>
            <a:endParaRPr lang="fr-FR"/>
          </a:p>
        </p:txBody>
      </p:sp>
      <p:sp>
        <p:nvSpPr>
          <p:cNvPr id="3" name="Espace réservé de la date 2"/>
          <p:cNvSpPr>
            <a:spLocks noGrp="1"/>
          </p:cNvSpPr>
          <p:nvPr>
            <p:ph type="dt" idx="1"/>
          </p:nvPr>
        </p:nvSpPr>
        <p:spPr>
          <a:xfrm>
            <a:off x="3895404" y="0"/>
            <a:ext cx="2980055" cy="500063"/>
          </a:xfrm>
          <a:prstGeom prst="rect">
            <a:avLst/>
          </a:prstGeom>
        </p:spPr>
        <p:txBody>
          <a:bodyPr vert="horz" lIns="96442" tIns="48221" rIns="96442" bIns="48221" rtlCol="0"/>
          <a:lstStyle>
            <a:lvl1pPr algn="r">
              <a:defRPr sz="1300"/>
            </a:lvl1pPr>
          </a:lstStyle>
          <a:p>
            <a:fld id="{975E447B-D40A-48D8-8EA1-02B616DADBCC}" type="datetimeFigureOut">
              <a:rPr lang="fr-FR" smtClean="0"/>
              <a:t>11/12/2013</a:t>
            </a:fld>
            <a:endParaRPr lang="fr-FR"/>
          </a:p>
        </p:txBody>
      </p:sp>
      <p:sp>
        <p:nvSpPr>
          <p:cNvPr id="4" name="Espace réservé de l'image des diapositives 3"/>
          <p:cNvSpPr>
            <a:spLocks noGrp="1" noRot="1" noChangeAspect="1"/>
          </p:cNvSpPr>
          <p:nvPr>
            <p:ph type="sldImg" idx="2"/>
          </p:nvPr>
        </p:nvSpPr>
        <p:spPr>
          <a:xfrm>
            <a:off x="939800" y="750888"/>
            <a:ext cx="4997450" cy="3749675"/>
          </a:xfrm>
          <a:prstGeom prst="rect">
            <a:avLst/>
          </a:prstGeom>
          <a:noFill/>
          <a:ln w="12700">
            <a:solidFill>
              <a:prstClr val="black"/>
            </a:solidFill>
          </a:ln>
        </p:spPr>
        <p:txBody>
          <a:bodyPr vert="horz" lIns="96442" tIns="48221" rIns="96442" bIns="48221" rtlCol="0" anchor="ctr"/>
          <a:lstStyle/>
          <a:p>
            <a:endParaRPr lang="fr-FR"/>
          </a:p>
        </p:txBody>
      </p:sp>
      <p:sp>
        <p:nvSpPr>
          <p:cNvPr id="5" name="Espace réservé des commentaires 4"/>
          <p:cNvSpPr>
            <a:spLocks noGrp="1"/>
          </p:cNvSpPr>
          <p:nvPr>
            <p:ph type="body" sz="quarter" idx="3"/>
          </p:nvPr>
        </p:nvSpPr>
        <p:spPr>
          <a:xfrm>
            <a:off x="687705" y="4750594"/>
            <a:ext cx="5501640" cy="4500563"/>
          </a:xfrm>
          <a:prstGeom prst="rect">
            <a:avLst/>
          </a:prstGeom>
        </p:spPr>
        <p:txBody>
          <a:bodyPr vert="horz" lIns="96442" tIns="48221" rIns="96442" bIns="48221"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99451"/>
            <a:ext cx="2980055" cy="500063"/>
          </a:xfrm>
          <a:prstGeom prst="rect">
            <a:avLst/>
          </a:prstGeom>
        </p:spPr>
        <p:txBody>
          <a:bodyPr vert="horz" lIns="96442" tIns="48221" rIns="96442" bIns="48221" rtlCol="0" anchor="b"/>
          <a:lstStyle>
            <a:lvl1pPr algn="l">
              <a:defRPr sz="1300"/>
            </a:lvl1pPr>
          </a:lstStyle>
          <a:p>
            <a:endParaRPr lang="fr-FR"/>
          </a:p>
        </p:txBody>
      </p:sp>
      <p:sp>
        <p:nvSpPr>
          <p:cNvPr id="7" name="Espace réservé du numéro de diapositive 6"/>
          <p:cNvSpPr>
            <a:spLocks noGrp="1"/>
          </p:cNvSpPr>
          <p:nvPr>
            <p:ph type="sldNum" sz="quarter" idx="5"/>
          </p:nvPr>
        </p:nvSpPr>
        <p:spPr>
          <a:xfrm>
            <a:off x="3895404" y="9499451"/>
            <a:ext cx="2980055" cy="500063"/>
          </a:xfrm>
          <a:prstGeom prst="rect">
            <a:avLst/>
          </a:prstGeom>
        </p:spPr>
        <p:txBody>
          <a:bodyPr vert="horz" lIns="96442" tIns="48221" rIns="96442" bIns="48221" rtlCol="0" anchor="b"/>
          <a:lstStyle>
            <a:lvl1pPr algn="r">
              <a:defRPr sz="1300"/>
            </a:lvl1pPr>
          </a:lstStyle>
          <a:p>
            <a:fld id="{05E01CAB-DAC4-4BCF-B6CD-AFFA3ACC8A79}" type="slidenum">
              <a:rPr lang="fr-FR" smtClean="0"/>
              <a:t>‹N°›</a:t>
            </a:fld>
            <a:endParaRPr lang="fr-FR"/>
          </a:p>
        </p:txBody>
      </p:sp>
    </p:spTree>
    <p:extLst>
      <p:ext uri="{BB962C8B-B14F-4D97-AF65-F5344CB8AC3E}">
        <p14:creationId xmlns:p14="http://schemas.microsoft.com/office/powerpoint/2010/main" val="719001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5E01CAB-DAC4-4BCF-B6CD-AFFA3ACC8A79}" type="slidenum">
              <a:rPr lang="fr-FR" smtClean="0"/>
              <a:t>1</a:t>
            </a:fld>
            <a:endParaRPr lang="fr-FR"/>
          </a:p>
        </p:txBody>
      </p:sp>
    </p:spTree>
    <p:extLst>
      <p:ext uri="{BB962C8B-B14F-4D97-AF65-F5344CB8AC3E}">
        <p14:creationId xmlns:p14="http://schemas.microsoft.com/office/powerpoint/2010/main" val="40441746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just" defTabSz="762000" rtl="0" eaLnBrk="0" fontAlgn="base" latinLnBrk="0" hangingPunct="0">
              <a:lnSpc>
                <a:spcPct val="100000"/>
              </a:lnSpc>
              <a:spcBef>
                <a:spcPct val="30000"/>
              </a:spcBef>
              <a:spcAft>
                <a:spcPct val="0"/>
              </a:spcAft>
              <a:buClrTx/>
              <a:buSzTx/>
              <a:buFontTx/>
              <a:buNone/>
              <a:tabLst/>
              <a:defRPr/>
            </a:pPr>
            <a:r>
              <a:rPr kumimoji="0" lang="fr-FR" sz="1200" b="0" i="0" u="none" strike="noStrike" kern="1200" cap="none" spc="0" normalizeH="0" baseline="0" noProof="0" dirty="0" smtClean="0">
                <a:ln>
                  <a:noFill/>
                </a:ln>
                <a:solidFill>
                  <a:srgbClr val="000000"/>
                </a:solidFill>
                <a:effectLst/>
                <a:uLnTx/>
                <a:uFillTx/>
                <a:latin typeface="Times New Roman" pitchFamily="18" charset="0"/>
              </a:rPr>
              <a:t>Cette démarche trouve sa pertinence dans le retour au réel c’est-à-dire dans la </a:t>
            </a:r>
            <a:r>
              <a:rPr kumimoji="0" lang="fr-FR" sz="1200" b="1" i="0" u="none" strike="noStrike" kern="1200" cap="none" spc="0" normalizeH="0" baseline="0" noProof="0" dirty="0" smtClean="0">
                <a:ln>
                  <a:noFill/>
                </a:ln>
                <a:solidFill>
                  <a:srgbClr val="000000"/>
                </a:solidFill>
                <a:effectLst/>
                <a:uLnTx/>
                <a:uFillTx/>
                <a:latin typeface="Times New Roman" pitchFamily="18" charset="0"/>
              </a:rPr>
              <a:t>boucle réel, modélisation, simulation, diagnostic</a:t>
            </a:r>
            <a:r>
              <a:rPr kumimoji="0" lang="fr-FR" sz="1200" b="0" i="0" u="none" strike="noStrike" kern="1200" cap="none" spc="0" normalizeH="0" baseline="0" noProof="0" dirty="0" smtClean="0">
                <a:ln>
                  <a:noFill/>
                </a:ln>
                <a:solidFill>
                  <a:srgbClr val="000000"/>
                </a:solidFill>
                <a:effectLst/>
                <a:uLnTx/>
                <a:uFillTx/>
                <a:latin typeface="Times New Roman" pitchFamily="18" charset="0"/>
              </a:rPr>
              <a:t>.</a:t>
            </a:r>
          </a:p>
          <a:p>
            <a:pPr marL="0" marR="0" lvl="0" indent="0" algn="just" defTabSz="762000" rtl="0" eaLnBrk="0" fontAlgn="base" latinLnBrk="0" hangingPunct="0">
              <a:lnSpc>
                <a:spcPct val="100000"/>
              </a:lnSpc>
              <a:spcBef>
                <a:spcPct val="30000"/>
              </a:spcBef>
              <a:spcAft>
                <a:spcPct val="0"/>
              </a:spcAft>
              <a:buClrTx/>
              <a:buSzTx/>
              <a:buFontTx/>
              <a:buNone/>
              <a:tabLst/>
              <a:defRPr/>
            </a:pPr>
            <a:r>
              <a:rPr kumimoji="0" lang="fr-FR" sz="1200" b="0" i="0" u="none" strike="noStrike" kern="1200" cap="none" spc="0" normalizeH="0" baseline="0" noProof="0" dirty="0" smtClean="0">
                <a:ln>
                  <a:noFill/>
                </a:ln>
                <a:solidFill>
                  <a:srgbClr val="000000"/>
                </a:solidFill>
                <a:effectLst/>
                <a:uLnTx/>
                <a:uFillTx/>
                <a:latin typeface="Times New Roman" pitchFamily="18" charset="0"/>
              </a:rPr>
              <a:t> Elle peut être décomposée en 7 étapes :</a:t>
            </a:r>
          </a:p>
          <a:p>
            <a:pPr marL="239847" marR="0" lvl="0" indent="-239847" algn="just" defTabSz="762000" rtl="0" eaLnBrk="0" fontAlgn="base" latinLnBrk="0" hangingPunct="0">
              <a:lnSpc>
                <a:spcPct val="100000"/>
              </a:lnSpc>
              <a:spcBef>
                <a:spcPct val="30000"/>
              </a:spcBef>
              <a:spcAft>
                <a:spcPct val="0"/>
              </a:spcAft>
              <a:buClr>
                <a:srgbClr val="0000FF"/>
              </a:buClr>
              <a:buSzPct val="120000"/>
              <a:buFont typeface="+mj-lt"/>
              <a:buAutoNum type="arabicPeriod"/>
              <a:tabLst/>
              <a:defRPr/>
            </a:pPr>
            <a:r>
              <a:rPr kumimoji="0" lang="fr-FR" sz="1200" b="0" i="0" u="none" strike="noStrike" kern="1200" cap="none" spc="0" normalizeH="0" baseline="0" noProof="0" dirty="0" smtClean="0">
                <a:ln>
                  <a:noFill/>
                </a:ln>
                <a:solidFill>
                  <a:srgbClr val="000000"/>
                </a:solidFill>
                <a:effectLst/>
                <a:uLnTx/>
                <a:uFillTx/>
                <a:latin typeface="Times New Roman" pitchFamily="18" charset="0"/>
              </a:rPr>
              <a:t> identifier et </a:t>
            </a:r>
            <a:r>
              <a:rPr kumimoji="0" lang="fr-FR" sz="1200" b="0" i="0" u="sng" strike="noStrike" kern="1200" cap="none" spc="0" normalizeH="0" baseline="0" noProof="0" dirty="0" smtClean="0">
                <a:ln>
                  <a:noFill/>
                </a:ln>
                <a:solidFill>
                  <a:srgbClr val="000000"/>
                </a:solidFill>
                <a:effectLst/>
                <a:uLnTx/>
                <a:uFillTx/>
                <a:latin typeface="Times New Roman" pitchFamily="18" charset="0"/>
              </a:rPr>
              <a:t>s’approprier l’objectif</a:t>
            </a:r>
            <a:r>
              <a:rPr kumimoji="0" lang="fr-FR" sz="1200" b="0" i="0" u="none" strike="noStrike" kern="1200" cap="none" spc="0" normalizeH="0" baseline="0" noProof="0" dirty="0" smtClean="0">
                <a:ln>
                  <a:noFill/>
                </a:ln>
                <a:solidFill>
                  <a:srgbClr val="000000"/>
                </a:solidFill>
                <a:effectLst/>
                <a:uLnTx/>
                <a:uFillTx/>
                <a:latin typeface="Times New Roman" pitchFamily="18" charset="0"/>
              </a:rPr>
              <a:t>, le problème industriel, </a:t>
            </a:r>
          </a:p>
          <a:p>
            <a:pPr marL="239847" marR="0" lvl="0" indent="-239847" algn="just" defTabSz="762000" rtl="0" eaLnBrk="0" fontAlgn="base" latinLnBrk="0" hangingPunct="0">
              <a:lnSpc>
                <a:spcPct val="100000"/>
              </a:lnSpc>
              <a:spcBef>
                <a:spcPct val="30000"/>
              </a:spcBef>
              <a:spcAft>
                <a:spcPct val="0"/>
              </a:spcAft>
              <a:buClr>
                <a:srgbClr val="0000FF"/>
              </a:buClr>
              <a:buSzPct val="120000"/>
              <a:buFont typeface="+mj-lt"/>
              <a:buAutoNum type="arabicPeriod"/>
              <a:tabLst/>
              <a:defRPr/>
            </a:pPr>
            <a:r>
              <a:rPr kumimoji="0" lang="fr-FR" sz="1200" b="0" i="0" u="none" strike="noStrike" kern="1200" cap="none" spc="0" normalizeH="0" baseline="0" noProof="0" dirty="0" smtClean="0">
                <a:ln>
                  <a:noFill/>
                </a:ln>
                <a:solidFill>
                  <a:srgbClr val="000000"/>
                </a:solidFill>
                <a:effectLst/>
                <a:uLnTx/>
                <a:uFillTx/>
                <a:latin typeface="Times New Roman" pitchFamily="18" charset="0"/>
              </a:rPr>
              <a:t>observer le phénomène et </a:t>
            </a:r>
            <a:r>
              <a:rPr kumimoji="0" lang="fr-FR" sz="1200" b="0" i="0" u="sng" strike="noStrike" kern="1200" cap="none" spc="0" normalizeH="0" baseline="0" noProof="0" dirty="0" smtClean="0">
                <a:ln>
                  <a:noFill/>
                </a:ln>
                <a:solidFill>
                  <a:srgbClr val="000000"/>
                </a:solidFill>
                <a:effectLst/>
                <a:uLnTx/>
                <a:uFillTx/>
                <a:latin typeface="Times New Roman" pitchFamily="18" charset="0"/>
              </a:rPr>
              <a:t>choisir le modèle de comportement</a:t>
            </a:r>
            <a:r>
              <a:rPr kumimoji="0" lang="fr-FR" sz="1200" b="0" i="0" u="none" strike="noStrike" kern="1200" cap="none" spc="0" normalizeH="0" baseline="0" noProof="0" dirty="0" smtClean="0">
                <a:ln>
                  <a:noFill/>
                </a:ln>
                <a:solidFill>
                  <a:srgbClr val="000000"/>
                </a:solidFill>
                <a:effectLst/>
                <a:uLnTx/>
                <a:uFillTx/>
                <a:latin typeface="Times New Roman" pitchFamily="18" charset="0"/>
              </a:rPr>
              <a:t> (et/ou modèle de connaissance), </a:t>
            </a:r>
          </a:p>
          <a:p>
            <a:pPr marL="239847" marR="0" lvl="0" indent="-239847" algn="just" defTabSz="762000" rtl="0" eaLnBrk="0" fontAlgn="base" latinLnBrk="0" hangingPunct="0">
              <a:lnSpc>
                <a:spcPct val="100000"/>
              </a:lnSpc>
              <a:spcBef>
                <a:spcPct val="30000"/>
              </a:spcBef>
              <a:spcAft>
                <a:spcPct val="0"/>
              </a:spcAft>
              <a:buClr>
                <a:srgbClr val="0000FF"/>
              </a:buClr>
              <a:buSzPct val="120000"/>
              <a:buFont typeface="+mj-lt"/>
              <a:buAutoNum type="arabicPeriod"/>
              <a:tabLst/>
              <a:defRPr/>
            </a:pPr>
            <a:r>
              <a:rPr kumimoji="0" lang="fr-FR" sz="1200" b="0" i="0" u="sng" strike="noStrike" kern="1200" cap="none" spc="0" normalizeH="0" baseline="0" noProof="0" dirty="0" smtClean="0">
                <a:ln>
                  <a:noFill/>
                </a:ln>
                <a:solidFill>
                  <a:srgbClr val="000000"/>
                </a:solidFill>
                <a:effectLst/>
                <a:uLnTx/>
                <a:uFillTx/>
                <a:latin typeface="Times New Roman" pitchFamily="18" charset="0"/>
              </a:rPr>
              <a:t>choisir le solveur</a:t>
            </a:r>
            <a:r>
              <a:rPr kumimoji="0" lang="fr-FR" sz="1200" b="0" i="0" u="none" strike="noStrike" kern="1200" cap="none" spc="0" normalizeH="0" baseline="0" noProof="0" dirty="0" smtClean="0">
                <a:ln>
                  <a:noFill/>
                </a:ln>
                <a:solidFill>
                  <a:srgbClr val="000000"/>
                </a:solidFill>
                <a:effectLst/>
                <a:uLnTx/>
                <a:uFillTx/>
                <a:latin typeface="Times New Roman" pitchFamily="18" charset="0"/>
              </a:rPr>
              <a:t>, </a:t>
            </a:r>
          </a:p>
          <a:p>
            <a:pPr marL="239847" marR="0" lvl="0" indent="-239847" algn="just" defTabSz="762000" rtl="0" eaLnBrk="0" fontAlgn="base" latinLnBrk="0" hangingPunct="0">
              <a:lnSpc>
                <a:spcPct val="100000"/>
              </a:lnSpc>
              <a:spcBef>
                <a:spcPct val="30000"/>
              </a:spcBef>
              <a:spcAft>
                <a:spcPct val="0"/>
              </a:spcAft>
              <a:buClr>
                <a:srgbClr val="0000FF"/>
              </a:buClr>
              <a:buSzPct val="120000"/>
              <a:buFont typeface="+mj-lt"/>
              <a:buAutoNum type="arabicPeriod"/>
              <a:tabLst/>
              <a:defRPr/>
            </a:pPr>
            <a:r>
              <a:rPr kumimoji="0" lang="fr-FR" sz="1200" b="0" i="0" u="sng" strike="noStrike" kern="1200" cap="none" spc="0" normalizeH="0" baseline="0" noProof="0" dirty="0" smtClean="0">
                <a:ln>
                  <a:noFill/>
                </a:ln>
                <a:solidFill>
                  <a:srgbClr val="000000"/>
                </a:solidFill>
                <a:effectLst/>
                <a:uLnTx/>
                <a:uFillTx/>
                <a:latin typeface="Times New Roman" pitchFamily="18" charset="0"/>
              </a:rPr>
              <a:t>modéliser le produit</a:t>
            </a:r>
            <a:r>
              <a:rPr kumimoji="0" lang="fr-FR" sz="1200" b="0" i="0" u="none" strike="noStrike" kern="1200" cap="none" spc="0" normalizeH="0" baseline="0" noProof="0" dirty="0" smtClean="0">
                <a:ln>
                  <a:noFill/>
                </a:ln>
                <a:solidFill>
                  <a:srgbClr val="000000"/>
                </a:solidFill>
                <a:effectLst/>
                <a:uLnTx/>
                <a:uFillTx/>
                <a:latin typeface="Times New Roman" pitchFamily="18" charset="0"/>
              </a:rPr>
              <a:t> (choix des composants et caractérisation des relations entre eux), </a:t>
            </a:r>
          </a:p>
          <a:p>
            <a:pPr marL="239847" marR="0" lvl="0" indent="-239847" algn="just" defTabSz="762000" rtl="0" eaLnBrk="0" fontAlgn="base" latinLnBrk="0" hangingPunct="0">
              <a:lnSpc>
                <a:spcPct val="100000"/>
              </a:lnSpc>
              <a:spcBef>
                <a:spcPct val="30000"/>
              </a:spcBef>
              <a:spcAft>
                <a:spcPct val="0"/>
              </a:spcAft>
              <a:buClr>
                <a:srgbClr val="0000FF"/>
              </a:buClr>
              <a:buSzPct val="120000"/>
              <a:buFont typeface="+mj-lt"/>
              <a:buAutoNum type="arabicPeriod"/>
              <a:tabLst/>
              <a:defRPr/>
            </a:pPr>
            <a:r>
              <a:rPr kumimoji="0" lang="fr-FR" sz="1200" b="0" i="0" u="sng" strike="noStrike" kern="1200" cap="none" spc="0" normalizeH="0" baseline="0" noProof="0" dirty="0" smtClean="0">
                <a:ln>
                  <a:noFill/>
                </a:ln>
                <a:solidFill>
                  <a:srgbClr val="000000"/>
                </a:solidFill>
                <a:effectLst/>
                <a:uLnTx/>
                <a:uFillTx/>
                <a:latin typeface="Times New Roman" pitchFamily="18" charset="0"/>
              </a:rPr>
              <a:t>modéliser l’environnement</a:t>
            </a:r>
            <a:r>
              <a:rPr kumimoji="0" lang="fr-FR" sz="1200" b="0" i="0" u="none" strike="noStrike" kern="1200" cap="none" spc="0" normalizeH="0" baseline="0" noProof="0" dirty="0" smtClean="0">
                <a:ln>
                  <a:noFill/>
                </a:ln>
                <a:solidFill>
                  <a:srgbClr val="000000"/>
                </a:solidFill>
                <a:effectLst/>
                <a:uLnTx/>
                <a:uFillTx/>
                <a:latin typeface="Times New Roman" pitchFamily="18" charset="0"/>
              </a:rPr>
              <a:t> (ou les conditions limites) en choisissant une phase de vie, </a:t>
            </a:r>
          </a:p>
          <a:p>
            <a:pPr marL="239847" marR="0" lvl="0" indent="-239847" algn="just" defTabSz="762000" rtl="0" eaLnBrk="0" fontAlgn="base" latinLnBrk="0" hangingPunct="0">
              <a:lnSpc>
                <a:spcPct val="100000"/>
              </a:lnSpc>
              <a:spcBef>
                <a:spcPct val="30000"/>
              </a:spcBef>
              <a:spcAft>
                <a:spcPct val="0"/>
              </a:spcAft>
              <a:buClr>
                <a:srgbClr val="0000FF"/>
              </a:buClr>
              <a:buSzPct val="120000"/>
              <a:buFont typeface="+mj-lt"/>
              <a:buAutoNum type="arabicPeriod"/>
              <a:tabLst/>
              <a:defRPr/>
            </a:pPr>
            <a:r>
              <a:rPr kumimoji="0" lang="fr-FR" sz="1200" b="0" i="0" u="sng" strike="noStrike" kern="1200" cap="none" spc="0" normalizeH="0" baseline="0" noProof="0" dirty="0" smtClean="0">
                <a:ln>
                  <a:noFill/>
                </a:ln>
                <a:solidFill>
                  <a:srgbClr val="000000"/>
                </a:solidFill>
                <a:effectLst/>
                <a:uLnTx/>
                <a:uFillTx/>
                <a:latin typeface="Times New Roman" pitchFamily="18" charset="0"/>
              </a:rPr>
              <a:t>obtenir le résultat</a:t>
            </a:r>
            <a:r>
              <a:rPr kumimoji="0" lang="fr-FR" sz="1200" b="0" i="0" u="none" strike="noStrike" kern="1200" cap="none" spc="0" normalizeH="0" baseline="0" noProof="0" dirty="0" smtClean="0">
                <a:ln>
                  <a:noFill/>
                </a:ln>
                <a:solidFill>
                  <a:srgbClr val="000000"/>
                </a:solidFill>
                <a:effectLst/>
                <a:uLnTx/>
                <a:uFillTx/>
                <a:latin typeface="Times New Roman" pitchFamily="18" charset="0"/>
              </a:rPr>
              <a:t> (et éventuellement le mettre en valeur), </a:t>
            </a:r>
          </a:p>
          <a:p>
            <a:pPr marL="239847" marR="0" lvl="0" indent="-239847" algn="just" defTabSz="762000" rtl="0" eaLnBrk="0" fontAlgn="base" latinLnBrk="0" hangingPunct="0">
              <a:lnSpc>
                <a:spcPct val="100000"/>
              </a:lnSpc>
              <a:spcBef>
                <a:spcPct val="30000"/>
              </a:spcBef>
              <a:spcAft>
                <a:spcPct val="0"/>
              </a:spcAft>
              <a:buClr>
                <a:srgbClr val="0000FF"/>
              </a:buClr>
              <a:buSzPct val="120000"/>
              <a:buFont typeface="+mj-lt"/>
              <a:buAutoNum type="arabicPeriod"/>
              <a:tabLst/>
              <a:defRPr/>
            </a:pPr>
            <a:r>
              <a:rPr kumimoji="0" lang="fr-FR" sz="1200" b="0" i="0" u="sng" strike="noStrike" kern="1200" cap="none" spc="0" normalizeH="0" baseline="0" noProof="0" dirty="0" smtClean="0">
                <a:ln>
                  <a:noFill/>
                </a:ln>
                <a:solidFill>
                  <a:srgbClr val="000000"/>
                </a:solidFill>
                <a:effectLst/>
                <a:uLnTx/>
                <a:uFillTx/>
                <a:latin typeface="Times New Roman" pitchFamily="18" charset="0"/>
              </a:rPr>
              <a:t>diagnostiquer l’écart</a:t>
            </a:r>
            <a:r>
              <a:rPr kumimoji="0" lang="fr-FR" sz="1200" b="0" i="0" u="none" strike="noStrike" kern="1200" cap="none" spc="0" normalizeH="0" baseline="0" noProof="0" dirty="0" smtClean="0">
                <a:ln>
                  <a:noFill/>
                </a:ln>
                <a:solidFill>
                  <a:srgbClr val="000000"/>
                </a:solidFill>
                <a:effectLst/>
                <a:uLnTx/>
                <a:uFillTx/>
                <a:latin typeface="Times New Roman" pitchFamily="18" charset="0"/>
              </a:rPr>
              <a:t> (en le quantifiant puis en définissant un plan d’action).</a:t>
            </a:r>
          </a:p>
          <a:p>
            <a:endParaRPr lang="fr-FR" dirty="0"/>
          </a:p>
        </p:txBody>
      </p:sp>
      <p:sp>
        <p:nvSpPr>
          <p:cNvPr id="4" name="Espace réservé du numéro de diapositive 3"/>
          <p:cNvSpPr>
            <a:spLocks noGrp="1"/>
          </p:cNvSpPr>
          <p:nvPr>
            <p:ph type="sldNum" sz="quarter" idx="10"/>
          </p:nvPr>
        </p:nvSpPr>
        <p:spPr/>
        <p:txBody>
          <a:bodyPr/>
          <a:lstStyle/>
          <a:p>
            <a:fld id="{05E01CAB-DAC4-4BCF-B6CD-AFFA3ACC8A79}" type="slidenum">
              <a:rPr lang="fr-FR" smtClean="0"/>
              <a:t>10</a:t>
            </a:fld>
            <a:endParaRPr lang="fr-FR"/>
          </a:p>
        </p:txBody>
      </p:sp>
    </p:spTree>
    <p:extLst>
      <p:ext uri="{BB962C8B-B14F-4D97-AF65-F5344CB8AC3E}">
        <p14:creationId xmlns:p14="http://schemas.microsoft.com/office/powerpoint/2010/main" val="27052444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r>
              <a:rPr lang="fr-FR" dirty="0" smtClean="0"/>
              <a:t>Le choix du solveur consiste à choisir la méthode et l'outil de résolution mathématiques du système d'équations issu de la modélisation.</a:t>
            </a:r>
          </a:p>
          <a:p>
            <a:pPr algn="just"/>
            <a:endParaRPr lang="fr-FR" dirty="0" smtClean="0"/>
          </a:p>
          <a:p>
            <a:pPr algn="just"/>
            <a:r>
              <a:rPr lang="fr-FR" dirty="0" smtClean="0"/>
              <a:t>Ce choix est le fruit d'un compromis entre plusieurs critères :</a:t>
            </a:r>
          </a:p>
          <a:p>
            <a:pPr algn="just"/>
            <a:endParaRPr lang="fr-FR" dirty="0" smtClean="0"/>
          </a:p>
          <a:p>
            <a:pPr marL="179885" indent="-179885" algn="just">
              <a:buFont typeface="Arial" pitchFamily="34" charset="0"/>
              <a:buChar char="•"/>
            </a:pPr>
            <a:r>
              <a:rPr lang="fr-FR" dirty="0" smtClean="0"/>
              <a:t>le temps de calcul désiré,</a:t>
            </a:r>
          </a:p>
          <a:p>
            <a:pPr marL="179885" indent="-179885" algn="just">
              <a:buFont typeface="Arial" pitchFamily="34" charset="0"/>
              <a:buChar char="•"/>
            </a:pPr>
            <a:r>
              <a:rPr lang="fr-FR" dirty="0" smtClean="0"/>
              <a:t>la précision du résultat souhaitée,</a:t>
            </a:r>
          </a:p>
          <a:p>
            <a:pPr marL="179885" indent="-179885" algn="just">
              <a:buFont typeface="Arial" pitchFamily="34" charset="0"/>
              <a:buChar char="•"/>
            </a:pPr>
            <a:r>
              <a:rPr lang="fr-FR" dirty="0" smtClean="0"/>
              <a:t>la compatibilité avec les modèles de comportement choisis,</a:t>
            </a:r>
          </a:p>
          <a:p>
            <a:pPr marL="179885" indent="-179885" algn="just">
              <a:buFont typeface="Arial" pitchFamily="34" charset="0"/>
              <a:buChar char="•"/>
            </a:pPr>
            <a:r>
              <a:rPr lang="fr-FR" dirty="0" smtClean="0"/>
              <a:t>l'exploitation des résultats,</a:t>
            </a:r>
          </a:p>
          <a:p>
            <a:pPr marL="179885" indent="-179885" algn="just">
              <a:buFont typeface="Arial" pitchFamily="34" charset="0"/>
              <a:buChar char="•"/>
            </a:pPr>
            <a:r>
              <a:rPr lang="fr-FR" dirty="0" smtClean="0"/>
              <a:t>...</a:t>
            </a:r>
          </a:p>
          <a:p>
            <a:pPr algn="just"/>
            <a:endParaRPr lang="fr-FR" sz="1100" dirty="0" smtClean="0"/>
          </a:p>
        </p:txBody>
      </p:sp>
      <p:sp>
        <p:nvSpPr>
          <p:cNvPr id="4" name="Espace réservé du numéro de diapositive 3"/>
          <p:cNvSpPr>
            <a:spLocks noGrp="1"/>
          </p:cNvSpPr>
          <p:nvPr>
            <p:ph type="sldNum" sz="quarter" idx="10"/>
          </p:nvPr>
        </p:nvSpPr>
        <p:spPr/>
        <p:txBody>
          <a:bodyPr/>
          <a:lstStyle/>
          <a:p>
            <a:fld id="{05E01CAB-DAC4-4BCF-B6CD-AFFA3ACC8A79}" type="slidenum">
              <a:rPr lang="fr-FR" smtClean="0"/>
              <a:t>11</a:t>
            </a:fld>
            <a:endParaRPr lang="fr-FR"/>
          </a:p>
        </p:txBody>
      </p:sp>
    </p:spTree>
    <p:extLst>
      <p:ext uri="{BB962C8B-B14F-4D97-AF65-F5344CB8AC3E}">
        <p14:creationId xmlns:p14="http://schemas.microsoft.com/office/powerpoint/2010/main" val="2767980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r>
              <a:rPr lang="fr-FR" dirty="0" smtClean="0"/>
              <a:t>On appelle </a:t>
            </a:r>
            <a:r>
              <a:rPr lang="fr-FR" i="1" dirty="0" smtClean="0"/>
              <a:t>modélisation</a:t>
            </a:r>
            <a:r>
              <a:rPr lang="fr-FR" dirty="0" smtClean="0"/>
              <a:t> l'ensemble des 3 modèles définis précédemment : le modèle de comportement, le modèle du produit et le modèle de l'environnement. A partir de cette modélisation, le solveur réalise le calcul ; lors d'une simulation, en général les méthodes de calcul comportent 3 étapes :</a:t>
            </a:r>
          </a:p>
          <a:p>
            <a:pPr marL="239847" indent="-239847" algn="just">
              <a:buFont typeface="+mj-lt"/>
              <a:buAutoNum type="arabicPeriod"/>
            </a:pPr>
            <a:r>
              <a:rPr lang="fr-FR" dirty="0" smtClean="0"/>
              <a:t>A partir de la modélisation du produit, il faut </a:t>
            </a:r>
            <a:r>
              <a:rPr lang="fr-FR" b="1" dirty="0" smtClean="0"/>
              <a:t>construire le problème mathématique</a:t>
            </a:r>
            <a:r>
              <a:rPr lang="fr-FR" dirty="0" smtClean="0"/>
              <a:t> qui prendra le plus souvent la forme d'un système d'équations ou d'une équation différentielle.</a:t>
            </a:r>
          </a:p>
          <a:p>
            <a:pPr marL="239847" indent="-239847" algn="just">
              <a:buFont typeface="+mj-lt"/>
              <a:buAutoNum type="arabicPeriod"/>
            </a:pPr>
            <a:r>
              <a:rPr lang="fr-FR" dirty="0" smtClean="0"/>
              <a:t>La résolution du problème mathématique consiste à </a:t>
            </a:r>
            <a:r>
              <a:rPr lang="fr-FR" b="1" dirty="0" smtClean="0"/>
              <a:t>calculer la solution</a:t>
            </a:r>
            <a:r>
              <a:rPr lang="fr-FR" dirty="0" smtClean="0"/>
              <a:t>, celle-ci étant une représentation mathématique de l'état du produit sous l'effet de l'environnement. Cette solution pourra prendre la forme d'un vecteur, d'une équation, d'une matrice, d'un torseur, d'une valeur, ... en fonction du formalisme associé au modèle de comportement choisi.</a:t>
            </a:r>
          </a:p>
          <a:p>
            <a:pPr marL="239847" indent="-239847" algn="just">
              <a:buFont typeface="+mj-lt"/>
              <a:buAutoNum type="arabicPeriod"/>
            </a:pPr>
            <a:r>
              <a:rPr lang="fr-FR" dirty="0" smtClean="0"/>
              <a:t>A partir de la solution mathématique, il faut </a:t>
            </a:r>
            <a:r>
              <a:rPr lang="fr-FR" b="1" dirty="0" smtClean="0"/>
              <a:t>extraire le résultat</a:t>
            </a:r>
            <a:r>
              <a:rPr lang="fr-FR" dirty="0" smtClean="0"/>
              <a:t> recherché par la simulation et éventuellement le mettre en forme pour le communiquer (tracé d'une courbe par exemple).</a:t>
            </a:r>
          </a:p>
          <a:p>
            <a:endParaRPr lang="fr-FR" dirty="0"/>
          </a:p>
        </p:txBody>
      </p:sp>
      <p:sp>
        <p:nvSpPr>
          <p:cNvPr id="4" name="Espace réservé du numéro de diapositive 3"/>
          <p:cNvSpPr>
            <a:spLocks noGrp="1"/>
          </p:cNvSpPr>
          <p:nvPr>
            <p:ph type="sldNum" sz="quarter" idx="10"/>
          </p:nvPr>
        </p:nvSpPr>
        <p:spPr/>
        <p:txBody>
          <a:bodyPr/>
          <a:lstStyle/>
          <a:p>
            <a:fld id="{05E01CAB-DAC4-4BCF-B6CD-AFFA3ACC8A79}" type="slidenum">
              <a:rPr lang="fr-FR" smtClean="0"/>
              <a:t>12</a:t>
            </a:fld>
            <a:endParaRPr lang="fr-FR"/>
          </a:p>
        </p:txBody>
      </p:sp>
    </p:spTree>
    <p:extLst>
      <p:ext uri="{BB962C8B-B14F-4D97-AF65-F5344CB8AC3E}">
        <p14:creationId xmlns:p14="http://schemas.microsoft.com/office/powerpoint/2010/main" val="33873241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22412" y="4606831"/>
            <a:ext cx="5501640" cy="4975556"/>
          </a:xfrm>
        </p:spPr>
        <p:txBody>
          <a:bodyPr/>
          <a:lstStyle/>
          <a:p>
            <a:r>
              <a:rPr lang="fr-FR" b="1" dirty="0" smtClean="0"/>
              <a:t>Optimiser la représentativité de la simulation</a:t>
            </a:r>
            <a:r>
              <a:rPr lang="fr-FR" dirty="0" smtClean="0"/>
              <a:t>:</a:t>
            </a:r>
          </a:p>
          <a:p>
            <a:r>
              <a:rPr lang="fr-FR" dirty="0" smtClean="0"/>
              <a:t>Dans </a:t>
            </a:r>
            <a:r>
              <a:rPr lang="fr-FR" dirty="0"/>
              <a:t>ce contexte, les plans d'action définis lors des diagnostics ont pour objet d’</a:t>
            </a:r>
            <a:r>
              <a:rPr lang="fr-FR" b="1" dirty="0"/>
              <a:t>alimenter, d’enrichir la modélisation grâce à une observation ciblée du réel au travers de mesures locales pertinentes.</a:t>
            </a:r>
            <a:endParaRPr lang="fr-FR" dirty="0"/>
          </a:p>
          <a:p>
            <a:r>
              <a:rPr lang="fr-FR" dirty="0"/>
              <a:t>La similitude des méthodes de simulation et de mesure facilite ces allers retours entre le domaine de la simulation et celui de la mesure</a:t>
            </a:r>
            <a:r>
              <a:rPr lang="fr-FR" dirty="0" smtClean="0"/>
              <a:t>.</a:t>
            </a:r>
          </a:p>
          <a:p>
            <a:r>
              <a:rPr lang="fr-FR" b="1" dirty="0" smtClean="0"/>
              <a:t>Optimiser </a:t>
            </a:r>
            <a:r>
              <a:rPr lang="fr-FR" b="1" dirty="0"/>
              <a:t>la représentativité de la </a:t>
            </a:r>
            <a:r>
              <a:rPr lang="fr-FR" b="1" dirty="0" smtClean="0"/>
              <a:t>simulation:</a:t>
            </a:r>
          </a:p>
          <a:p>
            <a:r>
              <a:rPr lang="fr-FR" dirty="0" smtClean="0"/>
              <a:t>Dans </a:t>
            </a:r>
            <a:r>
              <a:rPr lang="fr-FR" dirty="0"/>
              <a:t>la méthode de mesure, l’activité « </a:t>
            </a:r>
            <a:r>
              <a:rPr lang="fr-FR" dirty="0" err="1"/>
              <a:t>maquettiser</a:t>
            </a:r>
            <a:r>
              <a:rPr lang="fr-FR" dirty="0"/>
              <a:t>/instrumenter tout ou partie du produit » conditionne la qualité des réponses obtenues. Le concepteur doit en particulier </a:t>
            </a:r>
            <a:r>
              <a:rPr lang="fr-FR" b="1" dirty="0"/>
              <a:t>« recréer l’environnement » du produit.</a:t>
            </a:r>
            <a:endParaRPr lang="fr-FR" dirty="0"/>
          </a:p>
          <a:p>
            <a:r>
              <a:rPr lang="fr-FR" dirty="0"/>
              <a:t>L’utilisateur doit alors s’assurer de la </a:t>
            </a:r>
            <a:r>
              <a:rPr lang="fr-FR" b="1" dirty="0"/>
              <a:t>représentativité du produit du laboratoire</a:t>
            </a:r>
            <a:r>
              <a:rPr lang="fr-FR" dirty="0"/>
              <a:t> en comparant les valeurs mesurées avec celles réalisées.</a:t>
            </a:r>
          </a:p>
          <a:p>
            <a:r>
              <a:rPr lang="fr-FR" b="1" dirty="0" smtClean="0"/>
              <a:t>Valider le produit du laboratoire:</a:t>
            </a:r>
          </a:p>
          <a:p>
            <a:r>
              <a:rPr lang="fr-FR" dirty="0"/>
              <a:t>Dans ce contexte, les représentativités de la simulation ou de la mesure étant démontrées, les diagnostics ont pour objet de </a:t>
            </a:r>
            <a:r>
              <a:rPr lang="fr-FR" b="1" dirty="0"/>
              <a:t>maitriser l'écart entre la performance simulée ou mesurée et celle attendue</a:t>
            </a:r>
            <a:r>
              <a:rPr lang="fr-FR" dirty="0"/>
              <a:t> (extraite du cahier des charges fonctionnel).</a:t>
            </a:r>
          </a:p>
          <a:p>
            <a:r>
              <a:rPr lang="fr-FR" dirty="0"/>
              <a:t>Une performance est la valeur d’un critère de Fonction de Service.</a:t>
            </a:r>
          </a:p>
          <a:p>
            <a:r>
              <a:rPr lang="fr-FR" b="1" dirty="0" smtClean="0"/>
              <a:t>Capitaliser l’expérience acquise:</a:t>
            </a:r>
          </a:p>
          <a:p>
            <a:r>
              <a:rPr lang="fr-FR" dirty="0"/>
              <a:t>Dans ce contexte, les diagnostics permettent de valider "définitivement" la simulation en termes de représentativité : </a:t>
            </a:r>
            <a:r>
              <a:rPr lang="fr-FR" b="1" dirty="0"/>
              <a:t>le comportement réel du produit est-il bien celui qui avait été simulé ?</a:t>
            </a:r>
            <a:endParaRPr lang="fr-FR" dirty="0"/>
          </a:p>
          <a:p>
            <a:r>
              <a:rPr lang="fr-FR" dirty="0"/>
              <a:t>Ce retour d’expérience permet à l’entreprise de progresser dans sa compétence à </a:t>
            </a:r>
            <a:r>
              <a:rPr lang="fr-FR" dirty="0" smtClean="0"/>
              <a:t>simuler le produit qu’elle réalise.</a:t>
            </a:r>
            <a:endParaRPr lang="fr-FR" dirty="0"/>
          </a:p>
        </p:txBody>
      </p:sp>
      <p:sp>
        <p:nvSpPr>
          <p:cNvPr id="4" name="Espace réservé du numéro de diapositive 3"/>
          <p:cNvSpPr>
            <a:spLocks noGrp="1"/>
          </p:cNvSpPr>
          <p:nvPr>
            <p:ph type="sldNum" sz="quarter" idx="10"/>
          </p:nvPr>
        </p:nvSpPr>
        <p:spPr/>
        <p:txBody>
          <a:bodyPr/>
          <a:lstStyle/>
          <a:p>
            <a:fld id="{05E01CAB-DAC4-4BCF-B6CD-AFFA3ACC8A79}" type="slidenum">
              <a:rPr lang="fr-FR" smtClean="0"/>
              <a:t>13</a:t>
            </a:fld>
            <a:endParaRPr lang="fr-FR"/>
          </a:p>
        </p:txBody>
      </p:sp>
    </p:spTree>
    <p:extLst>
      <p:ext uri="{BB962C8B-B14F-4D97-AF65-F5344CB8AC3E}">
        <p14:creationId xmlns:p14="http://schemas.microsoft.com/office/powerpoint/2010/main" val="19142397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5E01CAB-DAC4-4BCF-B6CD-AFFA3ACC8A79}" type="slidenum">
              <a:rPr lang="fr-FR" smtClean="0"/>
              <a:t>14</a:t>
            </a:fld>
            <a:endParaRPr lang="fr-FR"/>
          </a:p>
        </p:txBody>
      </p:sp>
    </p:spTree>
    <p:extLst>
      <p:ext uri="{BB962C8B-B14F-4D97-AF65-F5344CB8AC3E}">
        <p14:creationId xmlns:p14="http://schemas.microsoft.com/office/powerpoint/2010/main" val="10125653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39800" y="750888"/>
            <a:ext cx="4997450" cy="3749675"/>
          </a:xfrm>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C84F11C9-8E4C-44F8-AFEB-E4E826B09C63}" type="slidenum">
              <a:rPr lang="fr-FR" smtClean="0"/>
              <a:pPr/>
              <a:t>15</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39800" y="750888"/>
            <a:ext cx="4997450" cy="3749675"/>
          </a:xfrm>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C84F11C9-8E4C-44F8-AFEB-E4E826B09C63}" type="slidenum">
              <a:rPr lang="fr-FR" smtClean="0"/>
              <a:pPr/>
              <a:t>16</a:t>
            </a:fld>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39800" y="750888"/>
            <a:ext cx="4997450" cy="3749675"/>
          </a:xfrm>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C84F11C9-8E4C-44F8-AFEB-E4E826B09C63}" type="slidenum">
              <a:rPr lang="fr-FR" smtClean="0"/>
              <a:pPr/>
              <a:t>17</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5E01CAB-DAC4-4BCF-B6CD-AFFA3ACC8A79}" type="slidenum">
              <a:rPr lang="fr-FR" smtClean="0"/>
              <a:t>2</a:t>
            </a:fld>
            <a:endParaRPr lang="fr-FR"/>
          </a:p>
        </p:txBody>
      </p:sp>
    </p:spTree>
    <p:extLst>
      <p:ext uri="{BB962C8B-B14F-4D97-AF65-F5344CB8AC3E}">
        <p14:creationId xmlns:p14="http://schemas.microsoft.com/office/powerpoint/2010/main" val="4044174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5E01CAB-DAC4-4BCF-B6CD-AFFA3ACC8A79}" type="slidenum">
              <a:rPr lang="fr-FR" smtClean="0"/>
              <a:t>3</a:t>
            </a:fld>
            <a:endParaRPr lang="fr-FR"/>
          </a:p>
        </p:txBody>
      </p:sp>
    </p:spTree>
    <p:extLst>
      <p:ext uri="{BB962C8B-B14F-4D97-AF65-F5344CB8AC3E}">
        <p14:creationId xmlns:p14="http://schemas.microsoft.com/office/powerpoint/2010/main" val="4044174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5E01CAB-DAC4-4BCF-B6CD-AFFA3ACC8A79}" type="slidenum">
              <a:rPr lang="fr-FR" smtClean="0"/>
              <a:t>4</a:t>
            </a:fld>
            <a:endParaRPr lang="fr-FR"/>
          </a:p>
        </p:txBody>
      </p:sp>
    </p:spTree>
    <p:extLst>
      <p:ext uri="{BB962C8B-B14F-4D97-AF65-F5344CB8AC3E}">
        <p14:creationId xmlns:p14="http://schemas.microsoft.com/office/powerpoint/2010/main" val="4044174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30E175BD-A58C-4AFD-9105-35BE11694557}" type="slidenum">
              <a:rPr lang="fr-FR" smtClean="0"/>
              <a:pPr/>
              <a:t>5</a:t>
            </a:fld>
            <a:endParaRPr lang="fr-FR"/>
          </a:p>
        </p:txBody>
      </p:sp>
    </p:spTree>
    <p:extLst>
      <p:ext uri="{BB962C8B-B14F-4D97-AF65-F5344CB8AC3E}">
        <p14:creationId xmlns:p14="http://schemas.microsoft.com/office/powerpoint/2010/main" val="23468404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r>
              <a:rPr lang="fr-FR" dirty="0"/>
              <a:t>Les ingénieurs imaginent et conçoivent les objets du quotidien dont les Hommes ont besoin. </a:t>
            </a:r>
          </a:p>
          <a:p>
            <a:pPr algn="just"/>
            <a:endParaRPr lang="fr-FR" dirty="0"/>
          </a:p>
          <a:p>
            <a:pPr algn="just"/>
            <a:r>
              <a:rPr lang="fr-FR" dirty="0"/>
              <a:t>Pour cela, un ingénieur doit :</a:t>
            </a:r>
          </a:p>
          <a:p>
            <a:pPr marL="949349" indent="-378400" algn="just"/>
            <a:r>
              <a:rPr lang="fr-FR" dirty="0"/>
              <a:t>•	comprendre l’expression d’un besoin,  pour </a:t>
            </a:r>
            <a:r>
              <a:rPr lang="fr-FR" b="1" dirty="0"/>
              <a:t>communiquer</a:t>
            </a:r>
            <a:r>
              <a:rPr lang="fr-FR" dirty="0"/>
              <a:t> avec  des commanditaires non ingénieurs, spécialistes d’autres champs ;</a:t>
            </a:r>
          </a:p>
          <a:p>
            <a:pPr marL="949349" indent="-378400" algn="just"/>
            <a:r>
              <a:rPr lang="fr-FR" dirty="0"/>
              <a:t>•	traduire le besoin exprimé en problèmes scientifiques et technologiques, pour  communiquer avec ses pairs ;</a:t>
            </a:r>
          </a:p>
          <a:p>
            <a:pPr marL="949349" indent="-378400" algn="just"/>
            <a:r>
              <a:rPr lang="fr-FR" dirty="0"/>
              <a:t>• s’intégrer à une équipe pour imaginer et concevoir des solutions innovantes. </a:t>
            </a:r>
          </a:p>
          <a:p>
            <a:endParaRPr lang="fr-FR" dirty="0"/>
          </a:p>
        </p:txBody>
      </p:sp>
      <p:sp>
        <p:nvSpPr>
          <p:cNvPr id="4" name="Espace réservé du numéro de diapositive 3"/>
          <p:cNvSpPr>
            <a:spLocks noGrp="1"/>
          </p:cNvSpPr>
          <p:nvPr>
            <p:ph type="sldNum" sz="quarter" idx="10"/>
          </p:nvPr>
        </p:nvSpPr>
        <p:spPr/>
        <p:txBody>
          <a:bodyPr/>
          <a:lstStyle/>
          <a:p>
            <a:fld id="{05E01CAB-DAC4-4BCF-B6CD-AFFA3ACC8A79}" type="slidenum">
              <a:rPr lang="fr-FR" smtClean="0"/>
              <a:t>6</a:t>
            </a:fld>
            <a:endParaRPr lang="fr-FR"/>
          </a:p>
        </p:txBody>
      </p:sp>
    </p:spTree>
    <p:extLst>
      <p:ext uri="{BB962C8B-B14F-4D97-AF65-F5344CB8AC3E}">
        <p14:creationId xmlns:p14="http://schemas.microsoft.com/office/powerpoint/2010/main" val="19142673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r>
              <a:rPr lang="fr-FR" sz="1200" dirty="0" smtClean="0">
                <a:solidFill>
                  <a:srgbClr val="333399"/>
                </a:solidFill>
                <a:latin typeface="Arial" pitchFamily="34" charset="0"/>
                <a:cs typeface="Arial" pitchFamily="34" charset="0"/>
              </a:rPr>
              <a:t>Intrication des champs matériaux, énergie et information. </a:t>
            </a:r>
          </a:p>
          <a:p>
            <a:pPr algn="just"/>
            <a:r>
              <a:rPr lang="fr-FR" sz="1200" dirty="0" smtClean="0">
                <a:solidFill>
                  <a:srgbClr val="333399"/>
                </a:solidFill>
                <a:latin typeface="Arial" pitchFamily="34" charset="0"/>
                <a:cs typeface="Arial" pitchFamily="34" charset="0"/>
              </a:rPr>
              <a:t>Mise en évidence et analyse des écarts entre les performances souhaitées, les performances mesurées et les performances simulées.</a:t>
            </a:r>
          </a:p>
          <a:p>
            <a:endParaRPr lang="fr-FR" dirty="0" smtClean="0"/>
          </a:p>
          <a:p>
            <a:r>
              <a:rPr lang="fr-FR" dirty="0" smtClean="0"/>
              <a:t>La formation SI est construite</a:t>
            </a:r>
            <a:r>
              <a:rPr lang="fr-FR" baseline="0" dirty="0" smtClean="0"/>
              <a:t> pour que les CPGE soient dans la continuité.</a:t>
            </a:r>
            <a:endParaRPr lang="fr-FR" dirty="0"/>
          </a:p>
        </p:txBody>
      </p:sp>
      <p:sp>
        <p:nvSpPr>
          <p:cNvPr id="4" name="Espace réservé du numéro de diapositive 3"/>
          <p:cNvSpPr>
            <a:spLocks noGrp="1"/>
          </p:cNvSpPr>
          <p:nvPr>
            <p:ph type="sldNum" sz="quarter" idx="10"/>
          </p:nvPr>
        </p:nvSpPr>
        <p:spPr/>
        <p:txBody>
          <a:bodyPr/>
          <a:lstStyle/>
          <a:p>
            <a:fld id="{05E01CAB-DAC4-4BCF-B6CD-AFFA3ACC8A79}" type="slidenum">
              <a:rPr lang="fr-FR" smtClean="0"/>
              <a:t>7</a:t>
            </a:fld>
            <a:endParaRPr lang="fr-FR"/>
          </a:p>
        </p:txBody>
      </p:sp>
    </p:spTree>
    <p:extLst>
      <p:ext uri="{BB962C8B-B14F-4D97-AF65-F5344CB8AC3E}">
        <p14:creationId xmlns:p14="http://schemas.microsoft.com/office/powerpoint/2010/main" val="29732407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05E01CAB-DAC4-4BCF-B6CD-AFFA3ACC8A79}" type="slidenum">
              <a:rPr lang="fr-FR" smtClean="0"/>
              <a:t>8</a:t>
            </a:fld>
            <a:endParaRPr lang="fr-FR"/>
          </a:p>
        </p:txBody>
      </p:sp>
    </p:spTree>
    <p:extLst>
      <p:ext uri="{BB962C8B-B14F-4D97-AF65-F5344CB8AC3E}">
        <p14:creationId xmlns:p14="http://schemas.microsoft.com/office/powerpoint/2010/main" val="60143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4" name="Espace réservé du numéro de diapositive 3"/>
          <p:cNvSpPr>
            <a:spLocks noGrp="1"/>
          </p:cNvSpPr>
          <p:nvPr>
            <p:ph type="sldNum" sz="quarter" idx="10"/>
          </p:nvPr>
        </p:nvSpPr>
        <p:spPr/>
        <p:txBody>
          <a:bodyPr/>
          <a:lstStyle/>
          <a:p>
            <a:fld id="{05E01CAB-DAC4-4BCF-B6CD-AFFA3ACC8A79}" type="slidenum">
              <a:rPr lang="fr-FR" smtClean="0"/>
              <a:t>9</a:t>
            </a:fld>
            <a:endParaRPr lang="fr-FR"/>
          </a:p>
        </p:txBody>
      </p:sp>
      <p:sp>
        <p:nvSpPr>
          <p:cNvPr id="5" name="Espace réservé des commentaires 4"/>
          <p:cNvSpPr txBox="1">
            <a:spLocks noGrp="1"/>
          </p:cNvSpPr>
          <p:nvPr>
            <p:ph type="body" idx="1"/>
          </p:nvPr>
        </p:nvSpPr>
        <p:spPr>
          <a:xfrm>
            <a:off x="687705" y="4750594"/>
            <a:ext cx="5501640" cy="3298260"/>
          </a:xfrm>
          <a:prstGeom prst="rect">
            <a:avLst/>
          </a:prstGeom>
          <a:solidFill>
            <a:schemeClr val="bg1"/>
          </a:solid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b="1" dirty="0" smtClean="0">
                <a:solidFill>
                  <a:srgbClr val="0000FF"/>
                </a:solidFill>
              </a:rPr>
              <a:t>Système simulé ------------</a:t>
            </a:r>
            <a:r>
              <a:rPr lang="fr-FR" sz="1600" b="1" dirty="0" smtClean="0">
                <a:solidFill>
                  <a:srgbClr val="0000FF"/>
                </a:solidFill>
                <a:sym typeface="Wingdings" panose="05000000000000000000" pitchFamily="2" charset="2"/>
              </a:rPr>
              <a:t></a:t>
            </a:r>
            <a:r>
              <a:rPr lang="fr-FR" sz="1600" b="1" dirty="0" smtClean="0">
                <a:solidFill>
                  <a:srgbClr val="0000FF"/>
                </a:solidFill>
              </a:rPr>
              <a:t>   vers les performance simulées</a:t>
            </a:r>
          </a:p>
          <a:p>
            <a:r>
              <a:rPr lang="fr-FR" sz="1600" b="1" dirty="0" smtClean="0">
                <a:solidFill>
                  <a:srgbClr val="0000FF"/>
                </a:solidFill>
              </a:rPr>
              <a:t>Elaborer/justifier un modèle</a:t>
            </a:r>
          </a:p>
          <a:p>
            <a:r>
              <a:rPr lang="fr-FR" sz="1600" b="1" dirty="0" smtClean="0">
                <a:solidFill>
                  <a:srgbClr val="0000FF"/>
                </a:solidFill>
              </a:rPr>
              <a:t>Mettre en œuvre la simulation</a:t>
            </a:r>
          </a:p>
          <a:p>
            <a:r>
              <a:rPr lang="fr-FR" sz="1600" b="1" dirty="0" smtClean="0">
                <a:solidFill>
                  <a:srgbClr val="0000FF"/>
                </a:solidFill>
              </a:rPr>
              <a:t>Afficher les résultats de la simulation</a:t>
            </a:r>
          </a:p>
          <a:p>
            <a:endParaRPr lang="fr-FR" sz="1600" b="1" dirty="0" smtClean="0">
              <a:solidFill>
                <a:srgbClr val="0000FF"/>
              </a:solidFill>
            </a:endParaRPr>
          </a:p>
          <a:p>
            <a:r>
              <a:rPr lang="fr-FR" sz="1600" b="1" dirty="0" smtClean="0">
                <a:solidFill>
                  <a:srgbClr val="FF00FF"/>
                </a:solidFill>
              </a:rPr>
              <a:t>Système réel ------------</a:t>
            </a:r>
            <a:r>
              <a:rPr lang="fr-FR" sz="1600" b="1" dirty="0" smtClean="0">
                <a:solidFill>
                  <a:srgbClr val="FF00FF"/>
                </a:solidFill>
                <a:sym typeface="Wingdings" panose="05000000000000000000" pitchFamily="2" charset="2"/>
              </a:rPr>
              <a:t></a:t>
            </a:r>
            <a:r>
              <a:rPr lang="fr-FR" sz="1600" b="1" dirty="0" smtClean="0">
                <a:solidFill>
                  <a:srgbClr val="FF00FF"/>
                </a:solidFill>
              </a:rPr>
              <a:t>          vers les performance mesurées</a:t>
            </a:r>
          </a:p>
          <a:p>
            <a:r>
              <a:rPr lang="fr-FR" sz="1600" b="1" dirty="0" smtClean="0">
                <a:solidFill>
                  <a:srgbClr val="FF00FF"/>
                </a:solidFill>
              </a:rPr>
              <a:t>Elaborer/justifier un protocole expérimental</a:t>
            </a:r>
          </a:p>
          <a:p>
            <a:r>
              <a:rPr lang="fr-FR" sz="1600" b="1" dirty="0" smtClean="0">
                <a:solidFill>
                  <a:srgbClr val="FF00FF"/>
                </a:solidFill>
              </a:rPr>
              <a:t>Mettre en œuvre le système</a:t>
            </a:r>
          </a:p>
          <a:p>
            <a:r>
              <a:rPr lang="fr-FR" sz="1600" b="1" dirty="0" smtClean="0">
                <a:solidFill>
                  <a:srgbClr val="FF00FF"/>
                </a:solidFill>
              </a:rPr>
              <a:t>Mettre en œuvre le protocole expérimental </a:t>
            </a:r>
          </a:p>
          <a:p>
            <a:r>
              <a:rPr lang="fr-FR" sz="1600" b="1" dirty="0" smtClean="0">
                <a:solidFill>
                  <a:srgbClr val="FF00FF"/>
                </a:solidFill>
              </a:rPr>
              <a:t>Analyser le résultat des essais</a:t>
            </a:r>
          </a:p>
          <a:p>
            <a:endParaRPr lang="fr-FR" sz="1600" b="1" dirty="0" smtClean="0">
              <a:solidFill>
                <a:srgbClr val="FF00FF"/>
              </a:solidFill>
            </a:endParaRPr>
          </a:p>
          <a:p>
            <a:r>
              <a:rPr lang="fr-FR" sz="1600" b="1" dirty="0" smtClean="0">
                <a:solidFill>
                  <a:srgbClr val="00CC00"/>
                </a:solidFill>
              </a:rPr>
              <a:t>Système souhaité-------</a:t>
            </a:r>
            <a:r>
              <a:rPr lang="fr-FR" sz="1600" b="1" dirty="0" smtClean="0">
                <a:solidFill>
                  <a:srgbClr val="00CC00"/>
                </a:solidFill>
                <a:sym typeface="Wingdings" panose="05000000000000000000" pitchFamily="2" charset="2"/>
              </a:rPr>
              <a:t></a:t>
            </a:r>
            <a:r>
              <a:rPr lang="fr-FR" sz="1600" b="1" dirty="0" smtClean="0">
                <a:solidFill>
                  <a:srgbClr val="00CC00"/>
                </a:solidFill>
              </a:rPr>
              <a:t>Performances attendues      on est dans le domaine du cahier des charges</a:t>
            </a:r>
          </a:p>
        </p:txBody>
      </p:sp>
      <p:sp>
        <p:nvSpPr>
          <p:cNvPr id="7" name="ZoneTexte 6"/>
          <p:cNvSpPr txBox="1"/>
          <p:nvPr/>
        </p:nvSpPr>
        <p:spPr>
          <a:xfrm>
            <a:off x="846237" y="8096969"/>
            <a:ext cx="3825738" cy="584775"/>
          </a:xfrm>
          <a:prstGeom prst="rect">
            <a:avLst/>
          </a:prstGeom>
          <a:solidFill>
            <a:schemeClr val="bg1"/>
          </a:solidFill>
        </p:spPr>
        <p:txBody>
          <a:bodyPr wrap="square" rtlCol="0">
            <a:spAutoFit/>
          </a:bodyPr>
          <a:lstStyle/>
          <a:p>
            <a:r>
              <a:rPr lang="fr-FR" sz="1600" b="1" dirty="0" smtClean="0">
                <a:solidFill>
                  <a:srgbClr val="00CC00"/>
                </a:solidFill>
              </a:rPr>
              <a:t>Analyser le système</a:t>
            </a:r>
          </a:p>
          <a:p>
            <a:r>
              <a:rPr lang="fr-FR" sz="1600" b="1" dirty="0" smtClean="0">
                <a:solidFill>
                  <a:srgbClr val="00CC00"/>
                </a:solidFill>
              </a:rPr>
              <a:t>Analyser le besoin</a:t>
            </a:r>
            <a:endParaRPr lang="fr-FR" sz="1600" b="1" dirty="0">
              <a:solidFill>
                <a:srgbClr val="00CC00"/>
              </a:solidFill>
            </a:endParaRPr>
          </a:p>
        </p:txBody>
      </p:sp>
    </p:spTree>
    <p:extLst>
      <p:ext uri="{BB962C8B-B14F-4D97-AF65-F5344CB8AC3E}">
        <p14:creationId xmlns:p14="http://schemas.microsoft.com/office/powerpoint/2010/main" val="41128552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 de titre vierg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FR" dirty="0"/>
          </a:p>
        </p:txBody>
      </p:sp>
      <p:sp>
        <p:nvSpPr>
          <p:cNvPr id="6" name="Espace réservé du numéro de diapositive 5"/>
          <p:cNvSpPr>
            <a:spLocks noGrp="1"/>
          </p:cNvSpPr>
          <p:nvPr>
            <p:ph type="sldNum" sz="quarter" idx="12"/>
          </p:nvPr>
        </p:nvSpPr>
        <p:spPr/>
        <p:txBody>
          <a:bodyPr/>
          <a:lstStyle/>
          <a:p>
            <a:fld id="{232B6386-218F-446E-8E2E-0E237F3D996F}" type="slidenum">
              <a:rPr lang="fr-FR" smtClean="0">
                <a:solidFill>
                  <a:prstClr val="black">
                    <a:tint val="75000"/>
                  </a:prstClr>
                </a:solidFill>
              </a:rPr>
              <a:pPr/>
              <a:t>‹N°›</a:t>
            </a:fld>
            <a:endParaRPr lang="fr-FR">
              <a:solidFill>
                <a:prstClr val="black">
                  <a:tint val="75000"/>
                </a:prstClr>
              </a:solidFill>
            </a:endParaRPr>
          </a:p>
        </p:txBody>
      </p:sp>
      <p:pic>
        <p:nvPicPr>
          <p:cNvPr id="2051"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5656" y="2420888"/>
            <a:ext cx="7488832" cy="2430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742005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numéro de diapositive 2"/>
          <p:cNvSpPr>
            <a:spLocks noGrp="1"/>
          </p:cNvSpPr>
          <p:nvPr>
            <p:ph type="sldNum" sz="quarter" idx="10"/>
          </p:nvPr>
        </p:nvSpPr>
        <p:spPr/>
        <p:txBody>
          <a:bodyPr/>
          <a:lstStyle/>
          <a:p>
            <a:endParaRPr lang="fr-FR" dirty="0">
              <a:solidFill>
                <a:prstClr val="black">
                  <a:tint val="75000"/>
                </a:prstClr>
              </a:solidFill>
            </a:endParaRPr>
          </a:p>
        </p:txBody>
      </p:sp>
      <p:sp>
        <p:nvSpPr>
          <p:cNvPr id="4" name="Espace réservé du pied de page 3"/>
          <p:cNvSpPr>
            <a:spLocks noGrp="1"/>
          </p:cNvSpPr>
          <p:nvPr>
            <p:ph type="ftr" sz="quarter" idx="11"/>
          </p:nvPr>
        </p:nvSpPr>
        <p:spPr/>
        <p:txBody>
          <a:bodyPr/>
          <a:lstStyle/>
          <a:p>
            <a:r>
              <a:rPr lang="fr-FR" smtClean="0">
                <a:solidFill>
                  <a:prstClr val="black">
                    <a:tint val="75000"/>
                  </a:prstClr>
                </a:solidFill>
              </a:rPr>
              <a:t>Lyon  11 &amp; 12 décembre 2013</a:t>
            </a:r>
            <a:endParaRPr lang="fr-FR" dirty="0">
              <a:solidFill>
                <a:prstClr val="black">
                  <a:tint val="75000"/>
                </a:prstClr>
              </a:solidFill>
            </a:endParaRPr>
          </a:p>
        </p:txBody>
      </p:sp>
    </p:spTree>
    <p:extLst>
      <p:ext uri="{BB962C8B-B14F-4D97-AF65-F5344CB8AC3E}">
        <p14:creationId xmlns:p14="http://schemas.microsoft.com/office/powerpoint/2010/main" val="254974031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apo de titre vierg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FR" dirty="0"/>
          </a:p>
        </p:txBody>
      </p:sp>
      <p:sp>
        <p:nvSpPr>
          <p:cNvPr id="6" name="Espace réservé du numéro de diapositive 5"/>
          <p:cNvSpPr>
            <a:spLocks noGrp="1"/>
          </p:cNvSpPr>
          <p:nvPr>
            <p:ph type="sldNum" sz="quarter" idx="12"/>
          </p:nvPr>
        </p:nvSpPr>
        <p:spPr/>
        <p:txBody>
          <a:bodyPr/>
          <a:lstStyle/>
          <a:p>
            <a:fld id="{232B6386-218F-446E-8E2E-0E237F3D996F}" type="slidenum">
              <a:rPr lang="fr-FR" smtClean="0">
                <a:solidFill>
                  <a:prstClr val="black">
                    <a:tint val="75000"/>
                  </a:prstClr>
                </a:solidFill>
              </a:rPr>
              <a:pPr/>
              <a:t>‹N°›</a:t>
            </a:fld>
            <a:endParaRPr lang="fr-FR">
              <a:solidFill>
                <a:prstClr val="black">
                  <a:tint val="75000"/>
                </a:prstClr>
              </a:solidFill>
            </a:endParaRPr>
          </a:p>
        </p:txBody>
      </p:sp>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67544" y="8164"/>
            <a:ext cx="4824537" cy="16018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475656" y="2420888"/>
            <a:ext cx="7488832" cy="2430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re 4"/>
          <p:cNvSpPr>
            <a:spLocks noGrp="1"/>
          </p:cNvSpPr>
          <p:nvPr>
            <p:ph type="title"/>
          </p:nvPr>
        </p:nvSpPr>
        <p:spPr/>
        <p:txBody>
          <a:bodyPr/>
          <a:lstStyle/>
          <a:p>
            <a:r>
              <a:rPr lang="fr-FR" smtClean="0"/>
              <a:t>Modifiez le style du titre</a:t>
            </a:r>
            <a:endParaRPr lang="fr-FR"/>
          </a:p>
        </p:txBody>
      </p:sp>
      <p:sp>
        <p:nvSpPr>
          <p:cNvPr id="9" name="Espace réservé du texte 8"/>
          <p:cNvSpPr>
            <a:spLocks noGrp="1"/>
          </p:cNvSpPr>
          <p:nvPr>
            <p:ph type="body" sz="quarter" idx="13" hasCustomPrompt="1"/>
          </p:nvPr>
        </p:nvSpPr>
        <p:spPr>
          <a:xfrm>
            <a:off x="1241884" y="36517"/>
            <a:ext cx="467543" cy="6849835"/>
          </a:xfrm>
        </p:spPr>
        <p:txBody>
          <a:bodyPr/>
          <a:lstStyle>
            <a:lvl1pPr>
              <a:defRPr/>
            </a:lvl1pPr>
          </a:lstStyle>
          <a:p>
            <a:pPr lvl="0"/>
            <a:r>
              <a:rPr lang="fr-FR" dirty="0" err="1" smtClean="0"/>
              <a:t>Interacadémiques</a:t>
            </a:r>
            <a:r>
              <a:rPr lang="fr-FR" dirty="0" smtClean="0"/>
              <a:t> de </a:t>
            </a:r>
            <a:endParaRPr lang="fr-FR" dirty="0"/>
          </a:p>
        </p:txBody>
      </p:sp>
    </p:spTree>
    <p:extLst>
      <p:ext uri="{BB962C8B-B14F-4D97-AF65-F5344CB8AC3E}">
        <p14:creationId xmlns:p14="http://schemas.microsoft.com/office/powerpoint/2010/main" val="44393381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endParaRPr lang="fr-FR" dirty="0"/>
          </a:p>
        </p:txBody>
      </p:sp>
      <p:sp>
        <p:nvSpPr>
          <p:cNvPr id="5" name="Espace réservé du pied de page 4"/>
          <p:cNvSpPr>
            <a:spLocks noGrp="1"/>
          </p:cNvSpPr>
          <p:nvPr>
            <p:ph type="ftr" sz="quarter" idx="11"/>
          </p:nvPr>
        </p:nvSpPr>
        <p:spPr>
          <a:xfrm>
            <a:off x="2771800" y="6356350"/>
            <a:ext cx="3248000" cy="385018"/>
          </a:xfrm>
          <a:prstGeom prst="rect">
            <a:avLst/>
          </a:prstGeom>
        </p:spPr>
        <p:txBody>
          <a:bodyPr/>
          <a:lstStyle/>
          <a:p>
            <a:endParaRPr lang="fr-FR" dirty="0"/>
          </a:p>
        </p:txBody>
      </p:sp>
      <p:sp>
        <p:nvSpPr>
          <p:cNvPr id="6" name="Espace réservé du numéro de diapositive 5"/>
          <p:cNvSpPr>
            <a:spLocks noGrp="1"/>
          </p:cNvSpPr>
          <p:nvPr>
            <p:ph type="sldNum" sz="quarter" idx="12"/>
          </p:nvPr>
        </p:nvSpPr>
        <p:spPr/>
        <p:txBody>
          <a:bodyPr/>
          <a:lstStyle/>
          <a:p>
            <a:fld id="{232B6386-218F-446E-8E2E-0E237F3D996F}" type="slidenum">
              <a:rPr lang="fr-FR" smtClean="0"/>
              <a:pPr/>
              <a:t>‹N°›</a:t>
            </a:fld>
            <a:endParaRPr lang="fr-FR"/>
          </a:p>
        </p:txBody>
      </p:sp>
    </p:spTree>
    <p:extLst>
      <p:ext uri="{BB962C8B-B14F-4D97-AF65-F5344CB8AC3E}">
        <p14:creationId xmlns:p14="http://schemas.microsoft.com/office/powerpoint/2010/main" val="2492459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57200" y="6356350"/>
            <a:ext cx="2133600" cy="365125"/>
          </a:xfrm>
          <a:prstGeom prst="rect">
            <a:avLst/>
          </a:prstGeom>
        </p:spPr>
        <p:txBody>
          <a:bodyPr/>
          <a:lstStyle/>
          <a:p>
            <a:endParaRPr lang="fr-FR" dirty="0"/>
          </a:p>
        </p:txBody>
      </p:sp>
      <p:sp>
        <p:nvSpPr>
          <p:cNvPr id="3" name="Espace réservé du pied de page 2"/>
          <p:cNvSpPr>
            <a:spLocks noGrp="1"/>
          </p:cNvSpPr>
          <p:nvPr>
            <p:ph type="ftr" sz="quarter" idx="11"/>
          </p:nvPr>
        </p:nvSpPr>
        <p:spPr>
          <a:xfrm>
            <a:off x="2771800" y="6356350"/>
            <a:ext cx="3248000" cy="385018"/>
          </a:xfrm>
          <a:prstGeom prst="rect">
            <a:avLst/>
          </a:prstGeom>
        </p:spPr>
        <p:txBody>
          <a:bodyPr/>
          <a:lstStyle/>
          <a:p>
            <a:endParaRPr lang="fr-FR"/>
          </a:p>
        </p:txBody>
      </p:sp>
      <p:sp>
        <p:nvSpPr>
          <p:cNvPr id="4" name="Espace réservé du numéro de diapositive 3"/>
          <p:cNvSpPr>
            <a:spLocks noGrp="1"/>
          </p:cNvSpPr>
          <p:nvPr>
            <p:ph type="sldNum" sz="quarter" idx="12"/>
          </p:nvPr>
        </p:nvSpPr>
        <p:spPr/>
        <p:txBody>
          <a:bodyPr/>
          <a:lstStyle/>
          <a:p>
            <a:fld id="{F7733162-9D8A-44CA-A201-CC3BD66FC479}" type="slidenum">
              <a:rPr lang="fr-FR" smtClean="0"/>
              <a:pPr/>
              <a:t>‹N°›</a:t>
            </a:fld>
            <a:endParaRPr lang="fr-FR"/>
          </a:p>
        </p:txBody>
      </p:sp>
      <p:sp>
        <p:nvSpPr>
          <p:cNvPr id="5" name="Titre 4"/>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428918284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dirty="0" smtClean="0"/>
              <a:t>Cliquez pour modifier le style du titre</a:t>
            </a:r>
            <a:endParaRPr lang="fr-FR"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6" name="Espace réservé du numéro de diapositive 5"/>
          <p:cNvSpPr>
            <a:spLocks noGrp="1"/>
          </p:cNvSpPr>
          <p:nvPr>
            <p:ph type="sldNum" sz="quarter" idx="4"/>
          </p:nvPr>
        </p:nvSpPr>
        <p:spPr>
          <a:xfrm>
            <a:off x="5652120" y="6356351"/>
            <a:ext cx="3034680" cy="313010"/>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fr-FR" dirty="0">
              <a:solidFill>
                <a:prstClr val="black">
                  <a:tint val="75000"/>
                </a:prstClr>
              </a:solidFill>
            </a:endParaRPr>
          </a:p>
        </p:txBody>
      </p:sp>
      <p:pic>
        <p:nvPicPr>
          <p:cNvPr id="102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1"/>
            <a:ext cx="46754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7545" y="6104003"/>
            <a:ext cx="1224135" cy="7523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7545" y="8164"/>
            <a:ext cx="3456383" cy="11475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rot="16200000">
            <a:off x="-3190315" y="3232195"/>
            <a:ext cx="6848174" cy="400110"/>
          </a:xfrm>
          <a:prstGeom prst="rect">
            <a:avLst/>
          </a:prstGeom>
        </p:spPr>
        <p:txBody>
          <a:bodyPr wrap="square">
            <a:spAutoFit/>
          </a:bodyPr>
          <a:lstStyle/>
          <a:p>
            <a:pPr algn="ctr"/>
            <a:r>
              <a:rPr lang="fr-FR" sz="2000" b="1" dirty="0" smtClean="0">
                <a:solidFill>
                  <a:schemeClr val="accent6">
                    <a:lumMod val="75000"/>
                  </a:schemeClr>
                </a:solidFill>
              </a:rPr>
              <a:t>Séminaire inter académique de mathématiques</a:t>
            </a:r>
            <a:endParaRPr lang="fr-FR" sz="2000" b="1" dirty="0">
              <a:solidFill>
                <a:schemeClr val="accent6">
                  <a:lumMod val="75000"/>
                </a:schemeClr>
              </a:solidFill>
            </a:endParaRPr>
          </a:p>
        </p:txBody>
      </p:sp>
      <p:sp>
        <p:nvSpPr>
          <p:cNvPr id="8" name="Espace réservé du pied de page 7"/>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b="0">
                <a:solidFill>
                  <a:schemeClr val="tx1">
                    <a:tint val="75000"/>
                  </a:schemeClr>
                </a:solidFill>
              </a:defRPr>
            </a:lvl1pPr>
          </a:lstStyle>
          <a:p>
            <a:r>
              <a:rPr lang="fr-FR" dirty="0" smtClean="0">
                <a:solidFill>
                  <a:prstClr val="black">
                    <a:tint val="75000"/>
                  </a:prstClr>
                </a:solidFill>
              </a:rPr>
              <a:t>Lyon  11 &amp; 12 décembre 2013</a:t>
            </a:r>
            <a:endParaRPr lang="fr-FR" dirty="0">
              <a:solidFill>
                <a:prstClr val="black">
                  <a:tint val="75000"/>
                </a:prstClr>
              </a:solidFill>
            </a:endParaRPr>
          </a:p>
        </p:txBody>
      </p:sp>
    </p:spTree>
    <p:extLst>
      <p:ext uri="{BB962C8B-B14F-4D97-AF65-F5344CB8AC3E}">
        <p14:creationId xmlns:p14="http://schemas.microsoft.com/office/powerpoint/2010/main" val="47026770"/>
      </p:ext>
    </p:extLst>
  </p:cSld>
  <p:clrMap bg1="lt1" tx1="dk1" bg2="lt2" tx2="dk2" accent1="accent1" accent2="accent2" accent3="accent3" accent4="accent4" accent5="accent5" accent6="accent6" hlink="hlink" folHlink="folHlink"/>
  <p:sldLayoutIdLst>
    <p:sldLayoutId id="2147483661" r:id="rId1"/>
    <p:sldLayoutId id="2147483703" r:id="rId2"/>
    <p:sldLayoutId id="2147483662" r:id="rId3"/>
    <p:sldLayoutId id="2147483687" r:id="rId4"/>
    <p:sldLayoutId id="2147483688" r:id="rId5"/>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483072" y="2636912"/>
            <a:ext cx="7488832" cy="2088233"/>
          </a:xfrm>
          <a:prstGeom prst="rect">
            <a:avLst/>
          </a:prstGeom>
        </p:spPr>
        <p:txBody>
          <a:bodyPr anchor="b">
            <a:normAutofit fontScale="52500" lnSpcReduction="200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fr-FR" sz="6400" dirty="0" smtClean="0">
                <a:solidFill>
                  <a:schemeClr val="bg1"/>
                </a:solidFill>
                <a:effectLst>
                  <a:outerShdw blurRad="50000" dist="30000" dir="5400000" algn="tl" rotWithShape="0">
                    <a:srgbClr val="000000">
                      <a:alpha val="30000"/>
                    </a:srgbClr>
                  </a:outerShdw>
                </a:effectLst>
                <a:latin typeface="Arial" panose="020B0604020202020204" pitchFamily="34" charset="0"/>
                <a:ea typeface="+mj-ea"/>
                <a:cs typeface="Arial" panose="020B0604020202020204" pitchFamily="34" charset="0"/>
              </a:rPr>
              <a:t>Les mathématiques au service des sciences de l’ingénieur ou comment donner du sens aux mathématiques par les sciences de l’ingénieur</a:t>
            </a:r>
            <a:endParaRPr kumimoji="0" lang="fr-FR" sz="4300" b="0"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5" name="Titre 1"/>
          <p:cNvSpPr txBox="1">
            <a:spLocks/>
          </p:cNvSpPr>
          <p:nvPr/>
        </p:nvSpPr>
        <p:spPr>
          <a:xfrm>
            <a:off x="1483072" y="5085184"/>
            <a:ext cx="7488832" cy="720080"/>
          </a:xfrm>
          <a:prstGeom prst="rect">
            <a:avLst/>
          </a:prstGeom>
        </p:spPr>
        <p:txBody>
          <a:bodyPr anchor="b">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fr-FR" sz="1600" b="0" i="0" u="none" strike="noStrike" kern="1200" cap="none" spc="0" normalizeH="0" baseline="0" noProof="0" dirty="0">
              <a:ln>
                <a:noFill/>
              </a:ln>
              <a:solidFill>
                <a:srgbClr val="0070C0"/>
              </a:solidFill>
              <a:effectLst>
                <a:outerShdw blurRad="50000" dist="30000" dir="5400000" algn="tl" rotWithShape="0">
                  <a:srgbClr val="000000">
                    <a:alpha val="30000"/>
                  </a:srgbClr>
                </a:outerShdw>
              </a:effectLst>
              <a:uLnTx/>
              <a:uFillTx/>
              <a:latin typeface="+mj-lt"/>
              <a:ea typeface="+mj-ea"/>
              <a:cs typeface="+mj-cs"/>
            </a:endParaRPr>
          </a:p>
        </p:txBody>
      </p:sp>
    </p:spTree>
    <p:extLst>
      <p:ext uri="{BB962C8B-B14F-4D97-AF65-F5344CB8AC3E}">
        <p14:creationId xmlns:p14="http://schemas.microsoft.com/office/powerpoint/2010/main" val="14290080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97063" y="1759879"/>
            <a:ext cx="7949873" cy="4206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re 1"/>
          <p:cNvSpPr txBox="1">
            <a:spLocks/>
          </p:cNvSpPr>
          <p:nvPr/>
        </p:nvSpPr>
        <p:spPr>
          <a:xfrm>
            <a:off x="4139952" y="322514"/>
            <a:ext cx="4618856"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La démarche de simulation</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30990304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49394" y="1600200"/>
            <a:ext cx="6845212"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itre 1"/>
          <p:cNvSpPr>
            <a:spLocks noGrp="1"/>
          </p:cNvSpPr>
          <p:nvPr>
            <p:ph type="title"/>
          </p:nvPr>
        </p:nvSpPr>
        <p:spPr>
          <a:xfrm>
            <a:off x="4067944" y="274638"/>
            <a:ext cx="4618856" cy="1143000"/>
          </a:xfrm>
        </p:spPr>
        <p:txBody>
          <a:bodyPr>
            <a:normAutofit/>
          </a:bodyPr>
          <a:lstStyle/>
          <a:p>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Choisir le solveur</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35075731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3968" y="188640"/>
            <a:ext cx="4402832" cy="1143000"/>
          </a:xfrm>
        </p:spPr>
        <p:txBody>
          <a:bodyPr>
            <a:normAutofit/>
          </a:bodyPr>
          <a:lstStyle/>
          <a:p>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Obtenir le résultat</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4099"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59131" y="1600200"/>
            <a:ext cx="7425737"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16796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609600" y="692696"/>
            <a:ext cx="8283575" cy="75510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762000" indent="-762000">
              <a:buFontTx/>
              <a:buAutoNum type="arabicPeriod"/>
            </a:pPr>
            <a:endParaRPr lang="fr-FR" sz="3200" b="1" dirty="0" smtClean="0">
              <a:solidFill>
                <a:schemeClr val="accent2"/>
              </a:solidFill>
              <a:latin typeface="Arial" panose="020B0604020202020204" pitchFamily="34" charset="0"/>
              <a:cs typeface="Arial" panose="020B0604020202020204" pitchFamily="34" charset="0"/>
            </a:endParaRPr>
          </a:p>
        </p:txBody>
      </p:sp>
      <p:sp>
        <p:nvSpPr>
          <p:cNvPr id="7" name="Rectangle 3" descr="Rectangle: Click to edit Master text styles&#10;Second level&#10;Third level&#10;Fourth level&#10;Fifth level"/>
          <p:cNvSpPr txBox="1">
            <a:spLocks noChangeArrowheads="1"/>
          </p:cNvSpPr>
          <p:nvPr/>
        </p:nvSpPr>
        <p:spPr>
          <a:xfrm>
            <a:off x="619918" y="1772816"/>
            <a:ext cx="8054975" cy="4040387"/>
          </a:xfrm>
          <a:prstGeom prst="rect">
            <a:avLst/>
          </a:prstGeom>
          <a:noFill/>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90000"/>
              </a:lnSpc>
              <a:buNone/>
            </a:pPr>
            <a:endParaRPr lang="fr-FR" sz="3200" dirty="0" smtClean="0">
              <a:solidFill>
                <a:schemeClr val="accent1">
                  <a:lumMod val="75000"/>
                </a:schemeClr>
              </a:solidFill>
              <a:latin typeface="Arial" panose="020B0604020202020204" pitchFamily="34" charset="0"/>
              <a:cs typeface="Arial" panose="020B0604020202020204" pitchFamily="34" charset="0"/>
            </a:endParaRPr>
          </a:p>
        </p:txBody>
      </p:sp>
      <p:grpSp>
        <p:nvGrpSpPr>
          <p:cNvPr id="8" name="Groupe 7"/>
          <p:cNvGrpSpPr/>
          <p:nvPr/>
        </p:nvGrpSpPr>
        <p:grpSpPr>
          <a:xfrm>
            <a:off x="622434" y="1100079"/>
            <a:ext cx="8277069" cy="4833826"/>
            <a:chOff x="0" y="0"/>
            <a:chExt cx="13332799" cy="6044540"/>
          </a:xfrm>
        </p:grpSpPr>
        <p:pic>
          <p:nvPicPr>
            <p:cNvPr id="9" name="Image 8"/>
            <p:cNvPicPr>
              <a:picLocks noChangeAspect="1"/>
            </p:cNvPicPr>
            <p:nvPr/>
          </p:nvPicPr>
          <p:blipFill rotWithShape="1">
            <a:blip r:embed="rId3">
              <a:extLst>
                <a:ext uri="{28A0092B-C50C-407E-A947-70E740481C1C}">
                  <a14:useLocalDpi xmlns:a14="http://schemas.microsoft.com/office/drawing/2010/main" val="0"/>
                </a:ext>
              </a:extLst>
            </a:blip>
            <a:srcRect l="22985" t="23417" r="17355" b="17354"/>
            <a:stretch/>
          </p:blipFill>
          <p:spPr bwMode="auto">
            <a:xfrm>
              <a:off x="0" y="71252"/>
              <a:ext cx="11103429" cy="5973288"/>
            </a:xfrm>
            <a:prstGeom prst="rect">
              <a:avLst/>
            </a:prstGeom>
            <a:ln>
              <a:noFill/>
            </a:ln>
            <a:extLst>
              <a:ext uri="{53640926-AAD7-44D8-BBD7-CCE9431645EC}">
                <a14:shadowObscured xmlns:a14="http://schemas.microsoft.com/office/drawing/2010/main"/>
              </a:ext>
            </a:extLst>
          </p:spPr>
        </p:pic>
        <p:pic>
          <p:nvPicPr>
            <p:cNvPr id="10" name="Image 9"/>
            <p:cNvPicPr>
              <a:picLocks noChangeAspect="1"/>
            </p:cNvPicPr>
            <p:nvPr/>
          </p:nvPicPr>
          <p:blipFill rotWithShape="1">
            <a:blip r:embed="rId4">
              <a:extLst>
                <a:ext uri="{28A0092B-C50C-407E-A947-70E740481C1C}">
                  <a14:useLocalDpi xmlns:a14="http://schemas.microsoft.com/office/drawing/2010/main" val="0"/>
                </a:ext>
              </a:extLst>
            </a:blip>
            <a:srcRect l="14219" t="8632" r="13130"/>
            <a:stretch/>
          </p:blipFill>
          <p:spPr bwMode="auto">
            <a:xfrm>
              <a:off x="9001496" y="1377538"/>
              <a:ext cx="1282535" cy="1092530"/>
            </a:xfrm>
            <a:prstGeom prst="rect">
              <a:avLst/>
            </a:prstGeom>
            <a:noFill/>
            <a:ln>
              <a:noFill/>
            </a:ln>
            <a:extLst>
              <a:ext uri="{53640926-AAD7-44D8-BBD7-CCE9431645EC}">
                <a14:shadowObscured xmlns:a14="http://schemas.microsoft.com/office/drawing/2010/main"/>
              </a:ext>
            </a:extLst>
          </p:spPr>
        </p:pic>
        <p:pic>
          <p:nvPicPr>
            <p:cNvPr id="11" name="Image 10"/>
            <p:cNvPicPr>
              <a:picLocks/>
            </p:cNvPicPr>
            <p:nvPr/>
          </p:nvPicPr>
          <p:blipFill>
            <a:blip r:embed="rId5" cstate="print">
              <a:extLst>
                <a:ext uri="{28A0092B-C50C-407E-A947-70E740481C1C}">
                  <a14:useLocalDpi xmlns:a14="http://schemas.microsoft.com/office/drawing/2010/main" val="0"/>
                </a:ext>
              </a:extLst>
            </a:blip>
            <a:srcRect l="-2460" t="-1080" r="17531" b="20972"/>
            <a:stretch>
              <a:fillRect/>
            </a:stretch>
          </p:blipFill>
          <p:spPr bwMode="auto">
            <a:xfrm>
              <a:off x="11222182" y="0"/>
              <a:ext cx="1128156" cy="1828800"/>
            </a:xfrm>
            <a:prstGeom prst="rect">
              <a:avLst/>
            </a:prstGeom>
            <a:noFill/>
            <a:ln>
              <a:noFill/>
            </a:ln>
          </p:spPr>
        </p:pic>
        <p:grpSp>
          <p:nvGrpSpPr>
            <p:cNvPr id="12" name="Groupe 11"/>
            <p:cNvGrpSpPr/>
            <p:nvPr/>
          </p:nvGrpSpPr>
          <p:grpSpPr>
            <a:xfrm>
              <a:off x="11162805" y="3111335"/>
              <a:ext cx="2169994" cy="1630680"/>
              <a:chOff x="0" y="0"/>
              <a:chExt cx="2169994" cy="1630680"/>
            </a:xfrm>
          </p:grpSpPr>
          <p:grpSp>
            <p:nvGrpSpPr>
              <p:cNvPr id="16" name="Groupe 15"/>
              <p:cNvGrpSpPr/>
              <p:nvPr/>
            </p:nvGrpSpPr>
            <p:grpSpPr>
              <a:xfrm>
                <a:off x="0" y="0"/>
                <a:ext cx="2169994" cy="1630680"/>
                <a:chOff x="0" y="0"/>
                <a:chExt cx="2169994" cy="1630680"/>
              </a:xfrm>
            </p:grpSpPr>
            <p:grpSp>
              <p:nvGrpSpPr>
                <p:cNvPr id="18" name="Groupe 17"/>
                <p:cNvGrpSpPr/>
                <p:nvPr/>
              </p:nvGrpSpPr>
              <p:grpSpPr>
                <a:xfrm>
                  <a:off x="0" y="0"/>
                  <a:ext cx="2169994" cy="1630680"/>
                  <a:chOff x="0" y="0"/>
                  <a:chExt cx="2169994" cy="1630680"/>
                </a:xfrm>
              </p:grpSpPr>
              <p:pic>
                <p:nvPicPr>
                  <p:cNvPr id="20" name="Image 19"/>
                  <p:cNvPicPr>
                    <a:picLocks noChangeAspect="1"/>
                  </p:cNvPicPr>
                  <p:nvPr/>
                </p:nvPicPr>
                <p:blipFill rotWithShape="1">
                  <a:blip r:embed="rId6" cstate="print">
                    <a:extLst>
                      <a:ext uri="{28A0092B-C50C-407E-A947-70E740481C1C}">
                        <a14:useLocalDpi xmlns:a14="http://schemas.microsoft.com/office/drawing/2010/main" val="0"/>
                      </a:ext>
                    </a:extLst>
                  </a:blip>
                  <a:srcRect l="23370" t="-3" b="39"/>
                  <a:stretch/>
                </p:blipFill>
                <p:spPr>
                  <a:xfrm flipH="1">
                    <a:off x="0" y="113344"/>
                    <a:ext cx="2088108" cy="1517336"/>
                  </a:xfrm>
                  <a:prstGeom prst="rect">
                    <a:avLst/>
                  </a:prstGeom>
                </p:spPr>
              </p:pic>
              <p:sp>
                <p:nvSpPr>
                  <p:cNvPr id="21" name="Forme libre 20"/>
                  <p:cNvSpPr/>
                  <p:nvPr/>
                </p:nvSpPr>
                <p:spPr>
                  <a:xfrm>
                    <a:off x="1400663" y="0"/>
                    <a:ext cx="769331" cy="1093623"/>
                  </a:xfrm>
                  <a:custGeom>
                    <a:avLst/>
                    <a:gdLst>
                      <a:gd name="connsiteX0" fmla="*/ 0 w 1532534"/>
                      <a:gd name="connsiteY0" fmla="*/ 175565 h 1093623"/>
                      <a:gd name="connsiteX1" fmla="*/ 69494 w 1532534"/>
                      <a:gd name="connsiteY1" fmla="*/ 1049732 h 1093623"/>
                      <a:gd name="connsiteX2" fmla="*/ 1514246 w 1532534"/>
                      <a:gd name="connsiteY2" fmla="*/ 1093623 h 1093623"/>
                      <a:gd name="connsiteX3" fmla="*/ 1532534 w 1532534"/>
                      <a:gd name="connsiteY3" fmla="*/ 0 h 1093623"/>
                      <a:gd name="connsiteX4" fmla="*/ 0 w 1532534"/>
                      <a:gd name="connsiteY4" fmla="*/ 175565 h 10936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534" h="1093623">
                        <a:moveTo>
                          <a:pt x="0" y="175565"/>
                        </a:moveTo>
                        <a:lnTo>
                          <a:pt x="69494" y="1049732"/>
                        </a:lnTo>
                        <a:lnTo>
                          <a:pt x="1514246" y="1093623"/>
                        </a:lnTo>
                        <a:lnTo>
                          <a:pt x="1532534" y="0"/>
                        </a:lnTo>
                        <a:lnTo>
                          <a:pt x="0" y="175565"/>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grpSp>
            <p:sp>
              <p:nvSpPr>
                <p:cNvPr id="19" name="Forme libre 18"/>
                <p:cNvSpPr/>
                <p:nvPr/>
              </p:nvSpPr>
              <p:spPr>
                <a:xfrm>
                  <a:off x="127221" y="222636"/>
                  <a:ext cx="1261872" cy="852220"/>
                </a:xfrm>
                <a:custGeom>
                  <a:avLst/>
                  <a:gdLst>
                    <a:gd name="connsiteX0" fmla="*/ 0 w 1261872"/>
                    <a:gd name="connsiteY0" fmla="*/ 0 h 852220"/>
                    <a:gd name="connsiteX1" fmla="*/ 1207008 w 1261872"/>
                    <a:gd name="connsiteY1" fmla="*/ 18288 h 852220"/>
                    <a:gd name="connsiteX2" fmla="*/ 1261872 w 1261872"/>
                    <a:gd name="connsiteY2" fmla="*/ 771753 h 852220"/>
                    <a:gd name="connsiteX3" fmla="*/ 40234 w 1261872"/>
                    <a:gd name="connsiteY3" fmla="*/ 852220 h 852220"/>
                    <a:gd name="connsiteX4" fmla="*/ 0 w 1261872"/>
                    <a:gd name="connsiteY4" fmla="*/ 0 h 852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1872" h="852220">
                      <a:moveTo>
                        <a:pt x="0" y="0"/>
                      </a:moveTo>
                      <a:lnTo>
                        <a:pt x="1207008" y="18288"/>
                      </a:lnTo>
                      <a:lnTo>
                        <a:pt x="1261872" y="771753"/>
                      </a:lnTo>
                      <a:lnTo>
                        <a:pt x="40234" y="852220"/>
                      </a:lnTo>
                      <a:lnTo>
                        <a:pt x="0" y="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grpSp>
          <p:pic>
            <p:nvPicPr>
              <p:cNvPr id="17" name="Image 16"/>
              <p:cNvPicPr>
                <a:picLocks noChangeAspect="1"/>
              </p:cNvPicPr>
              <p:nvPr/>
            </p:nvPicPr>
            <p:blipFill rotWithShape="1">
              <a:blip r:embed="rId7" cstate="print">
                <a:extLst>
                  <a:ext uri="{28A0092B-C50C-407E-A947-70E740481C1C}">
                    <a14:useLocalDpi xmlns:a14="http://schemas.microsoft.com/office/drawing/2010/main" val="0"/>
                  </a:ext>
                </a:extLst>
              </a:blip>
              <a:srcRect l="45927" t="14241" r="34848" b="35126"/>
              <a:stretch/>
            </p:blipFill>
            <p:spPr bwMode="auto">
              <a:xfrm rot="5400000">
                <a:off x="364026" y="52003"/>
                <a:ext cx="767056" cy="1139750"/>
              </a:xfrm>
              <a:prstGeom prst="rect">
                <a:avLst/>
              </a:prstGeom>
              <a:ln>
                <a:noFill/>
              </a:ln>
              <a:extLst>
                <a:ext uri="{53640926-AAD7-44D8-BBD7-CCE9431645EC}">
                  <a14:shadowObscured xmlns:a14="http://schemas.microsoft.com/office/drawing/2010/main"/>
                </a:ext>
              </a:extLst>
            </p:spPr>
          </p:pic>
        </p:grpSp>
        <p:grpSp>
          <p:nvGrpSpPr>
            <p:cNvPr id="13" name="Groupe 12"/>
            <p:cNvGrpSpPr/>
            <p:nvPr/>
          </p:nvGrpSpPr>
          <p:grpSpPr>
            <a:xfrm>
              <a:off x="9001496" y="4572000"/>
              <a:ext cx="1430122" cy="1185063"/>
              <a:chOff x="0" y="0"/>
              <a:chExt cx="1430122" cy="1185063"/>
            </a:xfrm>
          </p:grpSpPr>
          <p:pic>
            <p:nvPicPr>
              <p:cNvPr id="14" name="Image 13" descr="http://appartenfrance.fr/images/livre/livre4.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0"/>
                <a:ext cx="1430122" cy="1185063"/>
              </a:xfrm>
              <a:prstGeom prst="rect">
                <a:avLst/>
              </a:prstGeom>
              <a:noFill/>
              <a:ln>
                <a:noFill/>
              </a:ln>
            </p:spPr>
          </p:pic>
          <p:sp>
            <p:nvSpPr>
              <p:cNvPr id="15" name="Zone de texte 36"/>
              <p:cNvSpPr txBox="1"/>
              <p:nvPr/>
            </p:nvSpPr>
            <p:spPr>
              <a:xfrm rot="1170490">
                <a:off x="41573" y="621741"/>
                <a:ext cx="1364868" cy="29223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fr-FR" sz="1800" b="1" i="1" dirty="0" err="1">
                    <a:effectLst/>
                    <a:latin typeface="Garamond"/>
                    <a:ea typeface="Calibri"/>
                    <a:cs typeface="Times New Roman"/>
                  </a:rPr>
                  <a:t>cdcf</a:t>
                </a:r>
                <a:endParaRPr lang="fr-FR" sz="1100" dirty="0">
                  <a:effectLst/>
                  <a:ea typeface="Calibri"/>
                  <a:cs typeface="Times New Roman"/>
                </a:endParaRPr>
              </a:p>
            </p:txBody>
          </p:sp>
        </p:grpSp>
      </p:grpSp>
      <p:sp>
        <p:nvSpPr>
          <p:cNvPr id="22" name="Rectangle 21"/>
          <p:cNvSpPr/>
          <p:nvPr/>
        </p:nvSpPr>
        <p:spPr>
          <a:xfrm>
            <a:off x="4211960" y="116633"/>
            <a:ext cx="4687543" cy="1077218"/>
          </a:xfrm>
          <a:prstGeom prst="rect">
            <a:avLst/>
          </a:prstGeom>
        </p:spPr>
        <p:txBody>
          <a:bodyPr wrap="square">
            <a:spAutoFit/>
          </a:bodyPr>
          <a:lstStyle/>
          <a:p>
            <a:r>
              <a:rPr lang="fr-FR"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Simuler le comportement d’un produit industriel</a:t>
            </a:r>
            <a:endParaRPr lang="fr-FR"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27631674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CA6AC5F9-CEDA-4ED3-966E-6E7BAAF25606}" type="slidenum">
              <a:rPr lang="fr-FR" smtClean="0"/>
              <a:pPr/>
              <a:t>14</a:t>
            </a:fld>
            <a:endParaRPr lang="fr-FR"/>
          </a:p>
        </p:txBody>
      </p:sp>
      <p:sp>
        <p:nvSpPr>
          <p:cNvPr id="8" name="Rectangle 2"/>
          <p:cNvSpPr>
            <a:spLocks noChangeArrowheads="1"/>
          </p:cNvSpPr>
          <p:nvPr/>
        </p:nvSpPr>
        <p:spPr bwMode="auto">
          <a:xfrm>
            <a:off x="5786446" y="2826860"/>
            <a:ext cx="3214710" cy="923330"/>
          </a:xfrm>
          <a:prstGeom prst="rect">
            <a:avLst/>
          </a:prstGeom>
          <a:noFill/>
          <a:ln w="9525">
            <a:noFill/>
            <a:miter lim="800000"/>
            <a:headEnd/>
            <a:tailEnd/>
          </a:ln>
          <a:effectLst/>
        </p:spPr>
        <p:txBody>
          <a:bodyPr vert="horz" wrap="square" lIns="36000" tIns="45720" rIns="72000" bIns="45720" numCol="1" anchor="ctr" anchorCtr="0" compatLnSpc="1">
            <a:prstTxWarp prst="textNoShape">
              <a:avLst/>
            </a:prstTxWarp>
            <a:spAutoFit/>
          </a:bodyPr>
          <a:lstStyle/>
          <a:p>
            <a:pPr lvl="0" algn="just" fontAlgn="base">
              <a:spcBef>
                <a:spcPct val="0"/>
              </a:spcBef>
              <a:spcAft>
                <a:spcPct val="0"/>
              </a:spcAft>
            </a:pPr>
            <a:r>
              <a:rPr kumimoji="0" lang="fr-FR" b="0" i="0" u="none" strike="noStrike" cap="none" normalizeH="0" baseline="0" dirty="0" smtClean="0">
                <a:ln>
                  <a:noFill/>
                </a:ln>
                <a:solidFill>
                  <a:schemeClr val="tx1"/>
                </a:solidFill>
                <a:effectLst/>
                <a:ea typeface="Calibri" pitchFamily="34" charset="0"/>
                <a:cs typeface="Arial" pitchFamily="34" charset="0"/>
              </a:rPr>
              <a:t>Il peut y avoir</a:t>
            </a:r>
            <a:r>
              <a:rPr kumimoji="0" lang="fr-FR" b="0" i="0" u="none" strike="noStrike" cap="none" normalizeH="0" dirty="0" smtClean="0">
                <a:ln>
                  <a:noFill/>
                </a:ln>
                <a:solidFill>
                  <a:schemeClr val="tx1"/>
                </a:solidFill>
                <a:effectLst/>
                <a:ea typeface="Calibri" pitchFamily="34" charset="0"/>
                <a:cs typeface="Arial" pitchFamily="34" charset="0"/>
              </a:rPr>
              <a:t> une ou plusieurs productions par projet .</a:t>
            </a:r>
          </a:p>
          <a:p>
            <a:pPr lvl="0" algn="just" fontAlgn="base">
              <a:spcBef>
                <a:spcPct val="0"/>
              </a:spcBef>
              <a:spcAft>
                <a:spcPct val="0"/>
              </a:spcAft>
            </a:pPr>
            <a:endParaRPr kumimoji="0" lang="fr-FR" b="0" i="0" u="none" strike="noStrike" cap="none" normalizeH="0" baseline="0" dirty="0" smtClean="0">
              <a:ln>
                <a:noFill/>
              </a:ln>
              <a:solidFill>
                <a:schemeClr val="tx1"/>
              </a:solidFill>
              <a:effectLst/>
              <a:ea typeface="Calibri" pitchFamily="34" charset="0"/>
              <a:cs typeface="Arial" pitchFamily="34" charset="0"/>
            </a:endParaRPr>
          </a:p>
        </p:txBody>
      </p:sp>
      <p:sp>
        <p:nvSpPr>
          <p:cNvPr id="9" name="Rectangle 8"/>
          <p:cNvSpPr/>
          <p:nvPr/>
        </p:nvSpPr>
        <p:spPr>
          <a:xfrm>
            <a:off x="4499992" y="279093"/>
            <a:ext cx="4180375" cy="584775"/>
          </a:xfrm>
          <a:prstGeom prst="rect">
            <a:avLst/>
          </a:prstGeom>
        </p:spPr>
        <p:txBody>
          <a:bodyPr wrap="none">
            <a:spAutoFit/>
          </a:bodyPr>
          <a:lstStyle/>
          <a:p>
            <a:r>
              <a:rPr lang="fr-FR"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Nature des productions</a:t>
            </a:r>
            <a:endParaRPr lang="fr-FR"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graphicFrame>
        <p:nvGraphicFramePr>
          <p:cNvPr id="10" name="Diagramme 9"/>
          <p:cNvGraphicFramePr/>
          <p:nvPr>
            <p:extLst>
              <p:ext uri="{D42A27DB-BD31-4B8C-83A1-F6EECF244321}">
                <p14:modId xmlns:p14="http://schemas.microsoft.com/office/powerpoint/2010/main" val="3222966081"/>
              </p:ext>
            </p:extLst>
          </p:nvPr>
        </p:nvGraphicFramePr>
        <p:xfrm>
          <a:off x="928662" y="1571612"/>
          <a:ext cx="4572032" cy="49292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725856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840850" y="3429000"/>
            <a:ext cx="7693195" cy="923330"/>
          </a:xfrm>
          <a:prstGeom prst="rect">
            <a:avLst/>
          </a:prstGeom>
        </p:spPr>
        <p:txBody>
          <a:bodyPr wrap="square">
            <a:spAutoFit/>
          </a:bodyPr>
          <a:lstStyle/>
          <a:p>
            <a:pPr lvl="0" algn="just" fontAlgn="base">
              <a:spcBef>
                <a:spcPct val="0"/>
              </a:spcBef>
              <a:spcAft>
                <a:spcPct val="0"/>
              </a:spcAft>
            </a:pPr>
            <a:r>
              <a:rPr lang="fr-FR" dirty="0" smtClean="0">
                <a:ea typeface="Calibri" pitchFamily="34" charset="0"/>
                <a:cs typeface="Arial" pitchFamily="34" charset="0"/>
              </a:rPr>
              <a:t>Le choix de thème du projet reste très ouvert. Il peut être proposé par le binôme de professeurs encadrant, par un ou plusieurs élèves, ou par d’autres acteurs scolaires ou extrascolaires.</a:t>
            </a:r>
            <a:endParaRPr lang="fr-FR" sz="1100" dirty="0" smtClean="0"/>
          </a:p>
        </p:txBody>
      </p:sp>
      <p:sp>
        <p:nvSpPr>
          <p:cNvPr id="29" name="Rectangle 28"/>
          <p:cNvSpPr/>
          <p:nvPr/>
        </p:nvSpPr>
        <p:spPr>
          <a:xfrm>
            <a:off x="5000849" y="474249"/>
            <a:ext cx="2791342" cy="584775"/>
          </a:xfrm>
          <a:prstGeom prst="rect">
            <a:avLst/>
          </a:prstGeom>
        </p:spPr>
        <p:txBody>
          <a:bodyPr wrap="none">
            <a:spAutoFit/>
          </a:bodyPr>
          <a:lstStyle/>
          <a:p>
            <a:r>
              <a:rPr lang="fr-FR"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Choix du </a:t>
            </a:r>
            <a:r>
              <a:rPr lang="fr-FR"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projet</a:t>
            </a:r>
          </a:p>
        </p:txBody>
      </p:sp>
      <p:sp>
        <p:nvSpPr>
          <p:cNvPr id="31" name="Rectangle 30"/>
          <p:cNvSpPr/>
          <p:nvPr/>
        </p:nvSpPr>
        <p:spPr>
          <a:xfrm>
            <a:off x="790392" y="2059394"/>
            <a:ext cx="7707050" cy="1369606"/>
          </a:xfrm>
          <a:prstGeom prst="rect">
            <a:avLst/>
          </a:prstGeom>
        </p:spPr>
        <p:txBody>
          <a:bodyPr wrap="square">
            <a:spAutoFit/>
          </a:bodyPr>
          <a:lstStyle/>
          <a:p>
            <a:pPr lvl="0" algn="just" fontAlgn="base">
              <a:spcBef>
                <a:spcPct val="0"/>
              </a:spcBef>
              <a:spcAft>
                <a:spcPct val="0"/>
              </a:spcAft>
            </a:pPr>
            <a:r>
              <a:rPr lang="fr-FR" dirty="0" smtClean="0">
                <a:ea typeface="Calibri" pitchFamily="34" charset="0"/>
                <a:cs typeface="Arial" pitchFamily="34" charset="0"/>
              </a:rPr>
              <a:t>La thématique retenue  pourra </a:t>
            </a:r>
            <a:r>
              <a:rPr lang="fr-FR" dirty="0">
                <a:ea typeface="Calibri" pitchFamily="34" charset="0"/>
                <a:cs typeface="Arial" pitchFamily="34" charset="0"/>
              </a:rPr>
              <a:t>associer </a:t>
            </a:r>
            <a:r>
              <a:rPr lang="fr-FR" dirty="0" smtClean="0">
                <a:ea typeface="Calibri" pitchFamily="34" charset="0"/>
                <a:cs typeface="Arial" pitchFamily="34" charset="0"/>
              </a:rPr>
              <a:t>aux sciences </a:t>
            </a:r>
            <a:r>
              <a:rPr lang="fr-FR" dirty="0">
                <a:ea typeface="Calibri" pitchFamily="34" charset="0"/>
                <a:cs typeface="Arial" pitchFamily="34" charset="0"/>
              </a:rPr>
              <a:t>de </a:t>
            </a:r>
            <a:r>
              <a:rPr lang="fr-FR" dirty="0" smtClean="0">
                <a:ea typeface="Calibri" pitchFamily="34" charset="0"/>
                <a:cs typeface="Arial" pitchFamily="34" charset="0"/>
              </a:rPr>
              <a:t>l’ingénieur une des disciplines parmi toutes celles enseignées au cycle terminale du lycée. Cependant il existe une connivence naturelle entre </a:t>
            </a:r>
            <a:r>
              <a:rPr lang="fr-FR" dirty="0">
                <a:ea typeface="Calibri" pitchFamily="34" charset="0"/>
                <a:cs typeface="Arial" pitchFamily="34" charset="0"/>
              </a:rPr>
              <a:t>l</a:t>
            </a:r>
            <a:r>
              <a:rPr lang="fr-FR" dirty="0" smtClean="0">
                <a:ea typeface="Calibri" pitchFamily="34" charset="0"/>
                <a:cs typeface="Arial" pitchFamily="34" charset="0"/>
              </a:rPr>
              <a:t>es contenus de SI et ceux des mathématiques ou de physique-chimie.</a:t>
            </a:r>
          </a:p>
          <a:p>
            <a:pPr lvl="0" algn="just" fontAlgn="base">
              <a:spcBef>
                <a:spcPct val="0"/>
              </a:spcBef>
              <a:spcAft>
                <a:spcPct val="0"/>
              </a:spcAft>
            </a:pPr>
            <a:endParaRPr lang="fr-FR" sz="1100" dirty="0">
              <a:cs typeface="Arial" pitchFamily="34" charset="0"/>
            </a:endParaRPr>
          </a:p>
        </p:txBody>
      </p:sp>
      <p:sp>
        <p:nvSpPr>
          <p:cNvPr id="20" name="Espace réservé du numéro de diapositive 19"/>
          <p:cNvSpPr>
            <a:spLocks noGrp="1"/>
          </p:cNvSpPr>
          <p:nvPr>
            <p:ph type="sldNum" sz="quarter" idx="12"/>
          </p:nvPr>
        </p:nvSpPr>
        <p:spPr/>
        <p:txBody>
          <a:bodyPr/>
          <a:lstStyle/>
          <a:p>
            <a:fld id="{C58EF9BF-2D72-4D2B-8740-6E584FB0461D}" type="slidenum">
              <a:rPr lang="fr-FR" smtClean="0"/>
              <a:pPr/>
              <a:t>15</a:t>
            </a:fld>
            <a:endParaRPr lang="fr-FR"/>
          </a:p>
        </p:txBody>
      </p:sp>
      <p:grpSp>
        <p:nvGrpSpPr>
          <p:cNvPr id="2" name="Group 1"/>
          <p:cNvGrpSpPr/>
          <p:nvPr/>
        </p:nvGrpSpPr>
        <p:grpSpPr>
          <a:xfrm>
            <a:off x="2891315" y="4466157"/>
            <a:ext cx="3505205" cy="2272145"/>
            <a:chOff x="2826320" y="4225635"/>
            <a:chExt cx="3505205" cy="2272145"/>
          </a:xfrm>
        </p:grpSpPr>
        <p:sp>
          <p:nvSpPr>
            <p:cNvPr id="14" name="Ellipse 13"/>
            <p:cNvSpPr/>
            <p:nvPr/>
          </p:nvSpPr>
          <p:spPr>
            <a:xfrm>
              <a:off x="2826320" y="4225635"/>
              <a:ext cx="3505205" cy="2272145"/>
            </a:xfrm>
            <a:prstGeom prst="ellipse">
              <a:avLst/>
            </a:prstGeom>
            <a:gradFill flip="none" rotWithShape="1">
              <a:gsLst>
                <a:gs pos="100000">
                  <a:srgbClr val="13ABB3">
                    <a:alpha val="61000"/>
                  </a:srgbClr>
                </a:gs>
                <a:gs pos="17000">
                  <a:schemeClr val="bg1"/>
                </a:gs>
                <a:gs pos="0">
                  <a:srgbClr val="92D050"/>
                </a:gs>
              </a:gsLst>
              <a:path path="circle">
                <a:fillToRect l="100000" b="100000"/>
              </a:path>
              <a:tileRect t="-100000" r="-100000"/>
            </a:gradFill>
            <a:ln>
              <a:noFill/>
            </a:ln>
            <a:scene3d>
              <a:camera prst="orthographicFront"/>
              <a:lightRig rig="threePt" dir="t"/>
            </a:scene3d>
            <a:sp3d prstMaterial="matte">
              <a:bevelT w="933450" h="469900"/>
            </a:sp3d>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grpSp>
          <p:nvGrpSpPr>
            <p:cNvPr id="5" name="Groupe 23"/>
            <p:cNvGrpSpPr/>
            <p:nvPr/>
          </p:nvGrpSpPr>
          <p:grpSpPr>
            <a:xfrm>
              <a:off x="4469587" y="4737387"/>
              <a:ext cx="1532575" cy="1462655"/>
              <a:chOff x="6018571" y="4500570"/>
              <a:chExt cx="2071702" cy="2009772"/>
            </a:xfrm>
          </p:grpSpPr>
          <p:sp>
            <p:nvSpPr>
              <p:cNvPr id="12" name="Ellipse 11"/>
              <p:cNvSpPr/>
              <p:nvPr/>
            </p:nvSpPr>
            <p:spPr>
              <a:xfrm>
                <a:off x="6018571" y="4500570"/>
                <a:ext cx="2071702" cy="2009772"/>
              </a:xfrm>
              <a:prstGeom prst="ellipse">
                <a:avLst/>
              </a:prstGeom>
              <a:gradFill flip="none" rotWithShape="1">
                <a:gsLst>
                  <a:gs pos="100000">
                    <a:srgbClr val="FF0000">
                      <a:alpha val="70000"/>
                    </a:srgbClr>
                  </a:gs>
                  <a:gs pos="17000">
                    <a:schemeClr val="bg1"/>
                  </a:gs>
                  <a:gs pos="0">
                    <a:srgbClr val="92D050"/>
                  </a:gs>
                </a:gsLst>
                <a:path path="circle">
                  <a:fillToRect l="100000" b="100000"/>
                </a:path>
                <a:tileRect t="-100000" r="-100000"/>
              </a:gradFill>
              <a:ln>
                <a:noFill/>
              </a:ln>
              <a:scene3d>
                <a:camera prst="orthographicFront"/>
                <a:lightRig rig="threePt" dir="t"/>
              </a:scene3d>
              <a:sp3d prstMaterial="matte">
                <a:bevelT w="933450" h="469900"/>
              </a:sp3d>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18" name="ZoneTexte 17"/>
              <p:cNvSpPr txBox="1"/>
              <p:nvPr/>
            </p:nvSpPr>
            <p:spPr>
              <a:xfrm>
                <a:off x="6191334" y="4908987"/>
                <a:ext cx="1875959" cy="1268708"/>
              </a:xfrm>
              <a:prstGeom prst="rect">
                <a:avLst/>
              </a:prstGeom>
              <a:noFill/>
            </p:spPr>
            <p:txBody>
              <a:bodyPr wrap="square" rtlCol="0">
                <a:spAutoFit/>
              </a:bodyPr>
              <a:lstStyle/>
              <a:p>
                <a:pPr algn="ctr"/>
                <a:r>
                  <a:rPr lang="fr-FR" b="1" dirty="0" smtClean="0">
                    <a:solidFill>
                      <a:srgbClr val="FF0000"/>
                    </a:solidFill>
                  </a:rPr>
                  <a:t>Programmes discipline</a:t>
                </a:r>
              </a:p>
              <a:p>
                <a:pPr algn="ctr"/>
                <a:r>
                  <a:rPr lang="fr-FR" b="1" dirty="0" smtClean="0">
                    <a:solidFill>
                      <a:srgbClr val="FF0000"/>
                    </a:solidFill>
                  </a:rPr>
                  <a:t>associée</a:t>
                </a:r>
                <a:endParaRPr lang="fr-FR" b="1" dirty="0">
                  <a:solidFill>
                    <a:srgbClr val="FF0000"/>
                  </a:solidFill>
                </a:endParaRPr>
              </a:p>
            </p:txBody>
          </p:sp>
        </p:grpSp>
        <p:sp>
          <p:nvSpPr>
            <p:cNvPr id="13" name="Ellipse 12"/>
            <p:cNvSpPr/>
            <p:nvPr/>
          </p:nvSpPr>
          <p:spPr>
            <a:xfrm>
              <a:off x="3264384" y="4884028"/>
              <a:ext cx="1479727" cy="1410665"/>
            </a:xfrm>
            <a:prstGeom prst="ellipse">
              <a:avLst/>
            </a:prstGeom>
            <a:gradFill flip="none" rotWithShape="1">
              <a:gsLst>
                <a:gs pos="44971">
                  <a:srgbClr val="C7C7C7">
                    <a:alpha val="30000"/>
                  </a:srgbClr>
                </a:gs>
                <a:gs pos="100000">
                  <a:schemeClr val="tx1">
                    <a:lumMod val="65000"/>
                    <a:lumOff val="35000"/>
                    <a:alpha val="58000"/>
                  </a:schemeClr>
                </a:gs>
                <a:gs pos="17000">
                  <a:schemeClr val="bg1"/>
                </a:gs>
                <a:gs pos="0">
                  <a:srgbClr val="92D050"/>
                </a:gs>
              </a:gsLst>
              <a:path path="circle">
                <a:fillToRect l="100000" b="100000"/>
              </a:path>
              <a:tileRect t="-100000" r="-100000"/>
            </a:gradFill>
            <a:ln>
              <a:noFill/>
            </a:ln>
            <a:scene3d>
              <a:camera prst="orthographicFront"/>
              <a:lightRig rig="threePt" dir="t"/>
            </a:scene3d>
            <a:sp3d prstMaterial="matte">
              <a:bevelT w="933450" h="469900"/>
            </a:sp3d>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19" name="ZoneTexte 18"/>
            <p:cNvSpPr txBox="1"/>
            <p:nvPr/>
          </p:nvSpPr>
          <p:spPr>
            <a:xfrm>
              <a:off x="3223081" y="5229750"/>
              <a:ext cx="1464367" cy="601390"/>
            </a:xfrm>
            <a:prstGeom prst="rect">
              <a:avLst/>
            </a:prstGeom>
            <a:noFill/>
          </p:spPr>
          <p:txBody>
            <a:bodyPr wrap="square" rtlCol="0">
              <a:spAutoFit/>
            </a:bodyPr>
            <a:lstStyle/>
            <a:p>
              <a:pPr algn="ctr"/>
              <a:r>
                <a:rPr lang="fr-FR" b="1" dirty="0" smtClean="0">
                  <a:solidFill>
                    <a:srgbClr val="002060"/>
                  </a:solidFill>
                </a:rPr>
                <a:t>Programmes de SI</a:t>
              </a:r>
              <a:endParaRPr lang="fr-FR" b="1" dirty="0">
                <a:solidFill>
                  <a:srgbClr val="002060"/>
                </a:solidFill>
              </a:endParaRPr>
            </a:p>
          </p:txBody>
        </p:sp>
        <p:sp>
          <p:nvSpPr>
            <p:cNvPr id="15" name="WordArt 6"/>
            <p:cNvSpPr>
              <a:spLocks noChangeArrowheads="1" noChangeShapeType="1" noTextEdit="1"/>
            </p:cNvSpPr>
            <p:nvPr/>
          </p:nvSpPr>
          <p:spPr bwMode="auto">
            <a:xfrm rot="235162">
              <a:off x="3408213" y="4461164"/>
              <a:ext cx="2618509" cy="1052806"/>
            </a:xfrm>
            <a:prstGeom prst="rect">
              <a:avLst/>
            </a:prstGeom>
          </p:spPr>
          <p:txBody>
            <a:bodyPr wrap="none" fromWordArt="1">
              <a:prstTxWarp prst="textArchUp">
                <a:avLst>
                  <a:gd name="adj" fmla="val 10800000"/>
                </a:avLst>
              </a:prstTxWarp>
            </a:bodyPr>
            <a:lstStyle/>
            <a:p>
              <a:pPr algn="ctr" rtl="0"/>
              <a:r>
                <a:rPr lang="fr-FR" sz="4400" kern="10" spc="0" dirty="0" smtClean="0">
                  <a:ln w="9525">
                    <a:solidFill>
                      <a:srgbClr val="548DD4"/>
                    </a:solidFill>
                    <a:round/>
                    <a:headEnd/>
                    <a:tailEnd/>
                  </a:ln>
                  <a:solidFill>
                    <a:srgbClr val="2839D8"/>
                  </a:solidFill>
                  <a:effectLst/>
                  <a:latin typeface="Arial Black"/>
                </a:rPr>
                <a:t>Projet Interdisciplinaire</a:t>
              </a:r>
              <a:endParaRPr lang="fr-FR" sz="4400" kern="10" spc="0" dirty="0">
                <a:ln w="9525">
                  <a:solidFill>
                    <a:srgbClr val="548DD4"/>
                  </a:solidFill>
                  <a:round/>
                  <a:headEnd/>
                  <a:tailEnd/>
                </a:ln>
                <a:solidFill>
                  <a:srgbClr val="2839D8"/>
                </a:solidFill>
                <a:effectLst/>
                <a:latin typeface="Arial Black"/>
              </a:endParaRPr>
            </a:p>
          </p:txBody>
        </p:sp>
      </p:grpSp>
    </p:spTree>
    <p:extLst>
      <p:ext uri="{BB962C8B-B14F-4D97-AF65-F5344CB8AC3E}">
        <p14:creationId xmlns:p14="http://schemas.microsoft.com/office/powerpoint/2010/main" val="7909570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2976" y="1285860"/>
            <a:ext cx="7360944" cy="4154984"/>
          </a:xfrm>
          <a:prstGeom prst="rect">
            <a:avLst/>
          </a:prstGeom>
        </p:spPr>
        <p:txBody>
          <a:bodyPr wrap="square">
            <a:spAutoFit/>
          </a:bodyPr>
          <a:lstStyle/>
          <a:p>
            <a:r>
              <a:rPr lang="fr-FR" sz="2400" dirty="0" smtClean="0"/>
              <a:t>De nombreuses questions de société, par nature pluridisciplinaires, sont susceptibles de fournir des thèmes de projet comme par exemple :</a:t>
            </a:r>
          </a:p>
          <a:p>
            <a:pPr marL="355600" indent="-260350">
              <a:buFont typeface="Arial" pitchFamily="34" charset="0"/>
              <a:buChar char="•"/>
            </a:pPr>
            <a:r>
              <a:rPr lang="fr-FR" sz="2400" dirty="0" smtClean="0"/>
              <a:t>la protection contre les risques naturels ou artificiels ;</a:t>
            </a:r>
          </a:p>
          <a:p>
            <a:pPr marL="355600" indent="-260350">
              <a:buFont typeface="Arial" pitchFamily="34" charset="0"/>
              <a:buChar char="•"/>
            </a:pPr>
            <a:r>
              <a:rPr lang="fr-FR" sz="2400" dirty="0" smtClean="0"/>
              <a:t>le confort ; </a:t>
            </a:r>
          </a:p>
          <a:p>
            <a:pPr marL="355600" indent="-260350">
              <a:buFont typeface="Arial" pitchFamily="34" charset="0"/>
              <a:buChar char="•"/>
            </a:pPr>
            <a:r>
              <a:rPr lang="fr-FR" sz="2400" dirty="0" smtClean="0"/>
              <a:t>l’énergie ;</a:t>
            </a:r>
          </a:p>
          <a:p>
            <a:pPr marL="355600" indent="-260350">
              <a:buFont typeface="Arial" pitchFamily="34" charset="0"/>
              <a:buChar char="•"/>
            </a:pPr>
            <a:r>
              <a:rPr lang="fr-FR" sz="2400" dirty="0" smtClean="0"/>
              <a:t>l’environnement ;</a:t>
            </a:r>
          </a:p>
          <a:p>
            <a:pPr marL="355600" indent="-260350">
              <a:buFont typeface="Arial" pitchFamily="34" charset="0"/>
              <a:buChar char="•"/>
            </a:pPr>
            <a:r>
              <a:rPr lang="fr-FR" sz="2400" dirty="0" smtClean="0"/>
              <a:t>la santé ;</a:t>
            </a:r>
          </a:p>
          <a:p>
            <a:pPr marL="355600" indent="-260350">
              <a:buFont typeface="Arial" pitchFamily="34" charset="0"/>
              <a:buChar char="•"/>
            </a:pPr>
            <a:r>
              <a:rPr lang="fr-FR" sz="2400" dirty="0" smtClean="0"/>
              <a:t>la mobilité ;</a:t>
            </a:r>
          </a:p>
          <a:p>
            <a:pPr marL="355600" indent="-260350">
              <a:buFont typeface="Arial" pitchFamily="34" charset="0"/>
              <a:buChar char="•"/>
            </a:pPr>
            <a:r>
              <a:rPr lang="fr-FR" sz="2400" dirty="0" smtClean="0"/>
              <a:t>l’assistance au développement.</a:t>
            </a:r>
          </a:p>
          <a:p>
            <a:endParaRPr lang="fr-FR" sz="2400" dirty="0"/>
          </a:p>
        </p:txBody>
      </p:sp>
      <p:sp>
        <p:nvSpPr>
          <p:cNvPr id="27" name="Rectangle 26"/>
          <p:cNvSpPr/>
          <p:nvPr/>
        </p:nvSpPr>
        <p:spPr>
          <a:xfrm>
            <a:off x="4875393" y="337227"/>
            <a:ext cx="2791342" cy="584775"/>
          </a:xfrm>
          <a:prstGeom prst="rect">
            <a:avLst/>
          </a:prstGeom>
        </p:spPr>
        <p:txBody>
          <a:bodyPr wrap="none">
            <a:spAutoFit/>
          </a:bodyPr>
          <a:lstStyle/>
          <a:p>
            <a:r>
              <a:rPr lang="fr-FR"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Choix du </a:t>
            </a:r>
            <a:r>
              <a:rPr lang="fr-FR"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projet</a:t>
            </a:r>
          </a:p>
        </p:txBody>
      </p:sp>
      <p:sp>
        <p:nvSpPr>
          <p:cNvPr id="21" name="Espace réservé du numéro de diapositive 20"/>
          <p:cNvSpPr>
            <a:spLocks noGrp="1"/>
          </p:cNvSpPr>
          <p:nvPr>
            <p:ph type="sldNum" sz="quarter" idx="12"/>
          </p:nvPr>
        </p:nvSpPr>
        <p:spPr/>
        <p:txBody>
          <a:bodyPr/>
          <a:lstStyle/>
          <a:p>
            <a:fld id="{C58EF9BF-2D72-4D2B-8740-6E584FB0461D}" type="slidenum">
              <a:rPr lang="fr-FR" smtClean="0"/>
              <a:pPr/>
              <a:t>16</a:t>
            </a:fld>
            <a:endParaRPr lang="fr-FR"/>
          </a:p>
        </p:txBody>
      </p:sp>
      <p:grpSp>
        <p:nvGrpSpPr>
          <p:cNvPr id="15" name="Group 14"/>
          <p:cNvGrpSpPr/>
          <p:nvPr/>
        </p:nvGrpSpPr>
        <p:grpSpPr>
          <a:xfrm>
            <a:off x="5333994" y="4793672"/>
            <a:ext cx="2909462" cy="1704109"/>
            <a:chOff x="2826320" y="4225635"/>
            <a:chExt cx="3505205" cy="2272145"/>
          </a:xfrm>
        </p:grpSpPr>
        <p:sp>
          <p:nvSpPr>
            <p:cNvPr id="16" name="Ellipse 13"/>
            <p:cNvSpPr/>
            <p:nvPr/>
          </p:nvSpPr>
          <p:spPr>
            <a:xfrm>
              <a:off x="2826320" y="4225635"/>
              <a:ext cx="3505205" cy="2272145"/>
            </a:xfrm>
            <a:prstGeom prst="ellipse">
              <a:avLst/>
            </a:prstGeom>
            <a:gradFill flip="none" rotWithShape="1">
              <a:gsLst>
                <a:gs pos="100000">
                  <a:srgbClr val="13ABB3">
                    <a:alpha val="61000"/>
                  </a:srgbClr>
                </a:gs>
                <a:gs pos="17000">
                  <a:schemeClr val="bg1"/>
                </a:gs>
                <a:gs pos="0">
                  <a:srgbClr val="92D050"/>
                </a:gs>
              </a:gsLst>
              <a:path path="circle">
                <a:fillToRect l="100000" b="100000"/>
              </a:path>
              <a:tileRect t="-100000" r="-100000"/>
            </a:gradFill>
            <a:ln>
              <a:noFill/>
            </a:ln>
            <a:scene3d>
              <a:camera prst="orthographicFront"/>
              <a:lightRig rig="threePt" dir="t"/>
            </a:scene3d>
            <a:sp3d prstMaterial="matte">
              <a:bevelT w="933450" h="469900"/>
            </a:sp3d>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grpSp>
          <p:nvGrpSpPr>
            <p:cNvPr id="17" name="Groupe 23"/>
            <p:cNvGrpSpPr/>
            <p:nvPr/>
          </p:nvGrpSpPr>
          <p:grpSpPr>
            <a:xfrm>
              <a:off x="4469587" y="4737387"/>
              <a:ext cx="1532575" cy="1462655"/>
              <a:chOff x="6018571" y="4500570"/>
              <a:chExt cx="2071702" cy="2009772"/>
            </a:xfrm>
          </p:grpSpPr>
          <p:sp>
            <p:nvSpPr>
              <p:cNvPr id="33" name="Ellipse 11"/>
              <p:cNvSpPr/>
              <p:nvPr/>
            </p:nvSpPr>
            <p:spPr>
              <a:xfrm>
                <a:off x="6018571" y="4500570"/>
                <a:ext cx="2071702" cy="2009772"/>
              </a:xfrm>
              <a:prstGeom prst="ellipse">
                <a:avLst/>
              </a:prstGeom>
              <a:gradFill flip="none" rotWithShape="1">
                <a:gsLst>
                  <a:gs pos="100000">
                    <a:srgbClr val="FF0000">
                      <a:alpha val="70000"/>
                    </a:srgbClr>
                  </a:gs>
                  <a:gs pos="17000">
                    <a:schemeClr val="bg1"/>
                  </a:gs>
                  <a:gs pos="0">
                    <a:srgbClr val="92D050"/>
                  </a:gs>
                </a:gsLst>
                <a:path path="circle">
                  <a:fillToRect l="100000" b="100000"/>
                </a:path>
                <a:tileRect t="-100000" r="-100000"/>
              </a:gradFill>
              <a:ln>
                <a:noFill/>
              </a:ln>
              <a:scene3d>
                <a:camera prst="orthographicFront"/>
                <a:lightRig rig="threePt" dir="t"/>
              </a:scene3d>
              <a:sp3d prstMaterial="matte">
                <a:bevelT w="933450" h="469900"/>
              </a:sp3d>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34" name="ZoneTexte 17"/>
              <p:cNvSpPr txBox="1"/>
              <p:nvPr/>
            </p:nvSpPr>
            <p:spPr>
              <a:xfrm>
                <a:off x="6191333" y="4908987"/>
                <a:ext cx="1875958" cy="1180528"/>
              </a:xfrm>
              <a:prstGeom prst="rect">
                <a:avLst/>
              </a:prstGeom>
              <a:noFill/>
            </p:spPr>
            <p:txBody>
              <a:bodyPr wrap="square" rtlCol="0">
                <a:spAutoFit/>
              </a:bodyPr>
              <a:lstStyle/>
              <a:p>
                <a:pPr algn="ctr"/>
                <a:r>
                  <a:rPr lang="fr-FR" sz="1400" b="1" dirty="0" smtClean="0">
                    <a:solidFill>
                      <a:srgbClr val="FF0000"/>
                    </a:solidFill>
                  </a:rPr>
                  <a:t>Programmes discipline</a:t>
                </a:r>
              </a:p>
              <a:p>
                <a:pPr algn="ctr"/>
                <a:r>
                  <a:rPr lang="fr-FR" sz="1400" b="1" dirty="0" smtClean="0">
                    <a:solidFill>
                      <a:srgbClr val="FF0000"/>
                    </a:solidFill>
                  </a:rPr>
                  <a:t>associée</a:t>
                </a:r>
                <a:endParaRPr lang="fr-FR" sz="1400" b="1" dirty="0">
                  <a:solidFill>
                    <a:srgbClr val="FF0000"/>
                  </a:solidFill>
                </a:endParaRPr>
              </a:p>
            </p:txBody>
          </p:sp>
        </p:grpSp>
        <p:sp>
          <p:nvSpPr>
            <p:cNvPr id="18" name="Ellipse 12"/>
            <p:cNvSpPr/>
            <p:nvPr/>
          </p:nvSpPr>
          <p:spPr>
            <a:xfrm>
              <a:off x="3264384" y="4884028"/>
              <a:ext cx="1479727" cy="1410665"/>
            </a:xfrm>
            <a:prstGeom prst="ellipse">
              <a:avLst/>
            </a:prstGeom>
            <a:gradFill flip="none" rotWithShape="1">
              <a:gsLst>
                <a:gs pos="44971">
                  <a:srgbClr val="C7C7C7">
                    <a:alpha val="30000"/>
                  </a:srgbClr>
                </a:gs>
                <a:gs pos="100000">
                  <a:schemeClr val="tx1">
                    <a:lumMod val="65000"/>
                    <a:lumOff val="35000"/>
                    <a:alpha val="58000"/>
                  </a:schemeClr>
                </a:gs>
                <a:gs pos="17000">
                  <a:schemeClr val="bg1"/>
                </a:gs>
                <a:gs pos="0">
                  <a:srgbClr val="92D050"/>
                </a:gs>
              </a:gsLst>
              <a:path path="circle">
                <a:fillToRect l="100000" b="100000"/>
              </a:path>
              <a:tileRect t="-100000" r="-100000"/>
            </a:gradFill>
            <a:ln>
              <a:noFill/>
            </a:ln>
            <a:scene3d>
              <a:camera prst="orthographicFront"/>
              <a:lightRig rig="threePt" dir="t"/>
            </a:scene3d>
            <a:sp3d prstMaterial="matte">
              <a:bevelT w="933450" h="469900"/>
            </a:sp3d>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19" name="ZoneTexte 18"/>
            <p:cNvSpPr txBox="1"/>
            <p:nvPr/>
          </p:nvSpPr>
          <p:spPr>
            <a:xfrm>
              <a:off x="3223081" y="5229750"/>
              <a:ext cx="1464367" cy="608568"/>
            </a:xfrm>
            <a:prstGeom prst="rect">
              <a:avLst/>
            </a:prstGeom>
            <a:noFill/>
          </p:spPr>
          <p:txBody>
            <a:bodyPr wrap="square" rtlCol="0">
              <a:spAutoFit/>
            </a:bodyPr>
            <a:lstStyle/>
            <a:p>
              <a:pPr algn="ctr"/>
              <a:r>
                <a:rPr lang="fr-FR" sz="1400" b="1" dirty="0" smtClean="0">
                  <a:solidFill>
                    <a:srgbClr val="002060"/>
                  </a:solidFill>
                </a:rPr>
                <a:t>Programmes de SI</a:t>
              </a:r>
              <a:endParaRPr lang="fr-FR" sz="1400" b="1" dirty="0">
                <a:solidFill>
                  <a:srgbClr val="002060"/>
                </a:solidFill>
              </a:endParaRPr>
            </a:p>
          </p:txBody>
        </p:sp>
        <p:sp>
          <p:nvSpPr>
            <p:cNvPr id="20" name="WordArt 6"/>
            <p:cNvSpPr>
              <a:spLocks noChangeArrowheads="1" noChangeShapeType="1" noTextEdit="1"/>
            </p:cNvSpPr>
            <p:nvPr/>
          </p:nvSpPr>
          <p:spPr bwMode="auto">
            <a:xfrm rot="235162">
              <a:off x="3408213" y="4461164"/>
              <a:ext cx="2618509" cy="1052806"/>
            </a:xfrm>
            <a:prstGeom prst="rect">
              <a:avLst/>
            </a:prstGeom>
          </p:spPr>
          <p:txBody>
            <a:bodyPr wrap="none" fromWordArt="1">
              <a:prstTxWarp prst="textArchUp">
                <a:avLst>
                  <a:gd name="adj" fmla="val 10800000"/>
                </a:avLst>
              </a:prstTxWarp>
            </a:bodyPr>
            <a:lstStyle/>
            <a:p>
              <a:pPr algn="ctr" rtl="0"/>
              <a:r>
                <a:rPr lang="fr-FR" sz="1400" kern="10" spc="0" dirty="0" smtClean="0">
                  <a:ln w="9525">
                    <a:solidFill>
                      <a:srgbClr val="548DD4"/>
                    </a:solidFill>
                    <a:round/>
                    <a:headEnd/>
                    <a:tailEnd/>
                  </a:ln>
                  <a:solidFill>
                    <a:srgbClr val="2839D8"/>
                  </a:solidFill>
                  <a:effectLst/>
                  <a:latin typeface="Arial Black"/>
                </a:rPr>
                <a:t>Projet Interdisciplinaire</a:t>
              </a:r>
              <a:endParaRPr lang="fr-FR" sz="1400" kern="10" spc="0" dirty="0">
                <a:ln w="9525">
                  <a:solidFill>
                    <a:srgbClr val="548DD4"/>
                  </a:solidFill>
                  <a:round/>
                  <a:headEnd/>
                  <a:tailEnd/>
                </a:ln>
                <a:solidFill>
                  <a:srgbClr val="2839D8"/>
                </a:solidFill>
                <a:effectLst/>
                <a:latin typeface="Arial Black"/>
              </a:endParaRPr>
            </a:p>
          </p:txBody>
        </p:sp>
      </p:grpSp>
    </p:spTree>
    <p:extLst>
      <p:ext uri="{BB962C8B-B14F-4D97-AF65-F5344CB8AC3E}">
        <p14:creationId xmlns:p14="http://schemas.microsoft.com/office/powerpoint/2010/main" val="39163813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0" y="1"/>
            <a:ext cx="783074" cy="323165"/>
          </a:xfrm>
          <a:prstGeom prst="rect">
            <a:avLst/>
          </a:prstGeom>
          <a:noFill/>
          <a:ln w="9525">
            <a:noFill/>
            <a:miter lim="800000"/>
            <a:headEnd/>
            <a:tailEnd/>
          </a:ln>
          <a:effectLst/>
        </p:spPr>
        <p:txBody>
          <a:bodyPr vert="horz" wrap="none" lIns="683997" tIns="45720" rIns="91440" bIns="0" numCol="1" anchor="ctr" anchorCtr="0" compatLnSpc="1">
            <a:prstTxWarp prst="textNoShape">
              <a:avLst/>
            </a:prstTxWarp>
            <a:spAutoFit/>
          </a:bodyPr>
          <a:lstStyle/>
          <a:p>
            <a:endParaRPr lang="fr-FR"/>
          </a:p>
        </p:txBody>
      </p:sp>
      <p:sp>
        <p:nvSpPr>
          <p:cNvPr id="14339" name="Rectangle 3"/>
          <p:cNvSpPr>
            <a:spLocks noChangeArrowheads="1"/>
          </p:cNvSpPr>
          <p:nvPr/>
        </p:nvSpPr>
        <p:spPr bwMode="auto">
          <a:xfrm>
            <a:off x="950768" y="1433900"/>
            <a:ext cx="6877050" cy="4108817"/>
          </a:xfrm>
          <a:prstGeom prst="rect">
            <a:avLst/>
          </a:prstGeom>
          <a:noFill/>
          <a:ln w="9525">
            <a:noFill/>
            <a:miter lim="800000"/>
            <a:headEnd/>
            <a:tailEnd/>
          </a:ln>
          <a:effectLst/>
        </p:spPr>
        <p:txBody>
          <a:bodyPr vert="horz" wrap="square" lIns="683997" tIns="45720" rIns="91440" bIns="0" numCol="1" anchor="ctr" anchorCtr="0" compatLnSpc="1">
            <a:prstTxWarp prst="textNoShape">
              <a:avLst/>
            </a:prstTxWarp>
            <a:spAutoFit/>
          </a:bodyPr>
          <a:lstStyle/>
          <a:p>
            <a:pPr marL="360363" marR="0" lvl="0" indent="-360363" algn="l" defTabSz="914400" rtl="0" eaLnBrk="0" fontAlgn="base" latinLnBrk="0" hangingPunct="0">
              <a:lnSpc>
                <a:spcPct val="100000"/>
              </a:lnSpc>
              <a:spcBef>
                <a:spcPct val="0"/>
              </a:spcBef>
              <a:spcAft>
                <a:spcPct val="0"/>
              </a:spcAft>
              <a:buClrTx/>
              <a:buSzTx/>
              <a:buFont typeface="Arial" pitchFamily="34" charset="0"/>
              <a:buChar char="•"/>
              <a:tabLst/>
            </a:pPr>
            <a:r>
              <a:rPr kumimoji="0" lang="fr-FR" b="1" i="0" u="none" strike="noStrike" cap="none" normalizeH="0" baseline="0" dirty="0" smtClean="0">
                <a:ln>
                  <a:noFill/>
                </a:ln>
                <a:solidFill>
                  <a:srgbClr val="000000"/>
                </a:solidFill>
                <a:effectLst/>
                <a:latin typeface="Arial" pitchFamily="34" charset="0"/>
                <a:ea typeface="Times New Roman" pitchFamily="18" charset="0"/>
              </a:rPr>
              <a:t>volume horaire de 70 heures;</a:t>
            </a:r>
          </a:p>
          <a:p>
            <a:pPr marL="360363" marR="0" lvl="0" indent="-360363" algn="l" defTabSz="914400" rtl="0" eaLnBrk="0" fontAlgn="base" latinLnBrk="0" hangingPunct="0">
              <a:lnSpc>
                <a:spcPct val="100000"/>
              </a:lnSpc>
              <a:spcBef>
                <a:spcPct val="0"/>
              </a:spcBef>
              <a:spcAft>
                <a:spcPct val="0"/>
              </a:spcAft>
              <a:buClrTx/>
              <a:buSzTx/>
              <a:buFont typeface="Arial" pitchFamily="34" charset="0"/>
              <a:buChar char="•"/>
              <a:tabLst/>
            </a:pPr>
            <a:endParaRPr kumimoji="0" lang="fr-FR" b="1" i="0" u="none" strike="noStrike" cap="none" normalizeH="0" baseline="0" dirty="0" smtClean="0">
              <a:ln>
                <a:noFill/>
              </a:ln>
              <a:solidFill>
                <a:srgbClr val="000000"/>
              </a:solidFill>
              <a:effectLst/>
              <a:latin typeface="Arial" pitchFamily="34" charset="0"/>
              <a:ea typeface="Times New Roman" pitchFamily="18" charset="0"/>
            </a:endParaRPr>
          </a:p>
          <a:p>
            <a:pPr marL="360363" indent="-360363" algn="just" eaLnBrk="0" fontAlgn="base" hangingPunct="0">
              <a:spcBef>
                <a:spcPct val="0"/>
              </a:spcBef>
              <a:spcAft>
                <a:spcPct val="0"/>
              </a:spcAft>
              <a:buFont typeface="Arial" pitchFamily="34" charset="0"/>
              <a:buChar char="•"/>
            </a:pPr>
            <a:r>
              <a:rPr lang="fr-FR" b="1" dirty="0" smtClean="0">
                <a:solidFill>
                  <a:srgbClr val="000000"/>
                </a:solidFill>
                <a:latin typeface="Arial" pitchFamily="34" charset="0"/>
                <a:ea typeface="Times New Roman" pitchFamily="18" charset="0"/>
              </a:rPr>
              <a:t>les élèves sont encadrés</a:t>
            </a:r>
            <a:r>
              <a:rPr lang="fr-FR" b="1" dirty="0" smtClean="0">
                <a:latin typeface="Arial" pitchFamily="34" charset="0"/>
                <a:ea typeface="Times New Roman" pitchFamily="18" charset="0"/>
              </a:rPr>
              <a:t> par </a:t>
            </a:r>
            <a:r>
              <a:rPr lang="fr-FR" b="1" dirty="0" smtClean="0">
                <a:solidFill>
                  <a:srgbClr val="000000"/>
                </a:solidFill>
                <a:latin typeface="Arial" pitchFamily="34" charset="0"/>
                <a:ea typeface="Times New Roman" pitchFamily="18" charset="0"/>
              </a:rPr>
              <a:t>un professeur de sciences de l’ingénieur et un professeur d’une discipline associée ;</a:t>
            </a:r>
          </a:p>
          <a:p>
            <a:pPr marL="360363" indent="-360363" eaLnBrk="0" fontAlgn="base" hangingPunct="0">
              <a:spcBef>
                <a:spcPct val="0"/>
              </a:spcBef>
              <a:spcAft>
                <a:spcPct val="0"/>
              </a:spcAft>
            </a:pPr>
            <a:endParaRPr lang="fr-FR" b="1" dirty="0" smtClean="0">
              <a:solidFill>
                <a:srgbClr val="000000"/>
              </a:solidFill>
              <a:latin typeface="Arial" pitchFamily="34" charset="0"/>
              <a:ea typeface="Times New Roman" pitchFamily="18" charset="0"/>
            </a:endParaRPr>
          </a:p>
          <a:p>
            <a:pPr marL="360363" marR="0" lvl="0" indent="-360363" eaLnBrk="0" fontAlgn="base" hangingPunct="0">
              <a:lnSpc>
                <a:spcPct val="100000"/>
              </a:lnSpc>
              <a:spcBef>
                <a:spcPct val="0"/>
              </a:spcBef>
              <a:spcAft>
                <a:spcPct val="0"/>
              </a:spcAft>
              <a:buClrTx/>
              <a:buSzTx/>
              <a:buFont typeface="Arial" pitchFamily="34" charset="0"/>
              <a:buChar char="•"/>
              <a:tabLst/>
            </a:pPr>
            <a:r>
              <a:rPr lang="fr-FR" b="1" dirty="0" smtClean="0">
                <a:solidFill>
                  <a:srgbClr val="000000"/>
                </a:solidFill>
                <a:latin typeface="Arial" pitchFamily="34" charset="0"/>
                <a:ea typeface="Times New Roman" pitchFamily="18" charset="0"/>
              </a:rPr>
              <a:t>les groupes sont constitués de trois à cinq élèves ;</a:t>
            </a:r>
          </a:p>
          <a:p>
            <a:pPr marL="360363" marR="0" lvl="0" indent="-360363" eaLnBrk="0" fontAlgn="base" hangingPunct="0">
              <a:lnSpc>
                <a:spcPct val="100000"/>
              </a:lnSpc>
              <a:spcBef>
                <a:spcPct val="0"/>
              </a:spcBef>
              <a:spcAft>
                <a:spcPct val="0"/>
              </a:spcAft>
              <a:buClrTx/>
              <a:buSzTx/>
              <a:buFont typeface="Arial" pitchFamily="34" charset="0"/>
              <a:buChar char="•"/>
              <a:tabLst/>
            </a:pPr>
            <a:endParaRPr lang="fr-FR" b="1" dirty="0" smtClean="0">
              <a:solidFill>
                <a:srgbClr val="000000"/>
              </a:solidFill>
              <a:latin typeface="Arial" pitchFamily="34" charset="0"/>
              <a:ea typeface="Times New Roman" pitchFamily="18" charset="0"/>
            </a:endParaRPr>
          </a:p>
          <a:p>
            <a:pPr marL="360363" indent="-360363" eaLnBrk="0" fontAlgn="base" hangingPunct="0">
              <a:spcBef>
                <a:spcPct val="0"/>
              </a:spcBef>
              <a:spcAft>
                <a:spcPct val="0"/>
              </a:spcAft>
              <a:buFont typeface="Arial" pitchFamily="34" charset="0"/>
              <a:buChar char="•"/>
            </a:pPr>
            <a:r>
              <a:rPr lang="fr-FR" b="1" dirty="0" smtClean="0">
                <a:solidFill>
                  <a:srgbClr val="000000"/>
                </a:solidFill>
                <a:latin typeface="Arial" pitchFamily="34" charset="0"/>
                <a:ea typeface="Times New Roman" pitchFamily="18" charset="0"/>
              </a:rPr>
              <a:t>chaque groupe conduit son propre projet, ou participe à une partie d’un projet plus large mobilisant plusieurs groupes.</a:t>
            </a:r>
          </a:p>
          <a:p>
            <a:pPr marL="0" marR="0" lvl="0" indent="0" algn="l" defTabSz="914400" rtl="0" eaLnBrk="0" fontAlgn="base" latinLnBrk="0" hangingPunct="0">
              <a:lnSpc>
                <a:spcPct val="100000"/>
              </a:lnSpc>
              <a:spcBef>
                <a:spcPct val="0"/>
              </a:spcBef>
              <a:spcAft>
                <a:spcPct val="0"/>
              </a:spcAft>
              <a:buClrTx/>
              <a:buSzTx/>
              <a:buFontTx/>
              <a:buNone/>
              <a:tabLst/>
            </a:pPr>
            <a:endParaRPr lang="fr-FR" sz="1200" dirty="0" smtClean="0">
              <a:solidFill>
                <a:srgbClr val="000000"/>
              </a:solidFill>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000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fr-FR" sz="1200" dirty="0" smtClean="0">
              <a:solidFill>
                <a:srgbClr val="000000"/>
              </a:solidFill>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0000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endParaRPr>
          </a:p>
        </p:txBody>
      </p:sp>
      <p:sp>
        <p:nvSpPr>
          <p:cNvPr id="7" name="Rectangle 6"/>
          <p:cNvSpPr/>
          <p:nvPr/>
        </p:nvSpPr>
        <p:spPr>
          <a:xfrm>
            <a:off x="4389293" y="324179"/>
            <a:ext cx="4016484" cy="584775"/>
          </a:xfrm>
          <a:prstGeom prst="rect">
            <a:avLst/>
          </a:prstGeom>
        </p:spPr>
        <p:txBody>
          <a:bodyPr wrap="none">
            <a:spAutoFit/>
          </a:bodyPr>
          <a:lstStyle/>
          <a:p>
            <a:r>
              <a:rPr lang="fr-FR"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Organisation du </a:t>
            </a:r>
            <a:r>
              <a:rPr lang="fr-FR"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projet</a:t>
            </a:r>
          </a:p>
        </p:txBody>
      </p:sp>
      <p:grpSp>
        <p:nvGrpSpPr>
          <p:cNvPr id="2" name="Group 5"/>
          <p:cNvGrpSpPr>
            <a:grpSpLocks/>
          </p:cNvGrpSpPr>
          <p:nvPr/>
        </p:nvGrpSpPr>
        <p:grpSpPr bwMode="auto">
          <a:xfrm>
            <a:off x="1881331" y="4901047"/>
            <a:ext cx="5835650" cy="1554163"/>
            <a:chOff x="2961" y="3730"/>
            <a:chExt cx="5893" cy="1628"/>
          </a:xfrm>
        </p:grpSpPr>
        <p:sp>
          <p:nvSpPr>
            <p:cNvPr id="14342" name="Oval 6"/>
            <p:cNvSpPr>
              <a:spLocks noChangeArrowheads="1"/>
            </p:cNvSpPr>
            <p:nvPr/>
          </p:nvSpPr>
          <p:spPr bwMode="auto">
            <a:xfrm>
              <a:off x="2961" y="3730"/>
              <a:ext cx="5893" cy="1628"/>
            </a:xfrm>
            <a:prstGeom prst="ellipse">
              <a:avLst/>
            </a:prstGeom>
            <a:solidFill>
              <a:srgbClr val="4F81BD"/>
            </a:solidFill>
            <a:ln w="38100">
              <a:solidFill>
                <a:srgbClr val="F2F2F2"/>
              </a:solidFill>
              <a:round/>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endParaRPr lang="fr-FR" sz="1200"/>
            </a:p>
          </p:txBody>
        </p:sp>
        <p:sp>
          <p:nvSpPr>
            <p:cNvPr id="14343" name="Oval 7"/>
            <p:cNvSpPr>
              <a:spLocks noChangeArrowheads="1"/>
            </p:cNvSpPr>
            <p:nvPr/>
          </p:nvSpPr>
          <p:spPr bwMode="auto">
            <a:xfrm>
              <a:off x="3199" y="4034"/>
              <a:ext cx="1596" cy="996"/>
            </a:xfrm>
            <a:prstGeom prst="ellipse">
              <a:avLst/>
            </a:prstGeom>
            <a:gradFill rotWithShape="0">
              <a:gsLst>
                <a:gs pos="0">
                  <a:srgbClr val="D99594"/>
                </a:gs>
                <a:gs pos="50000">
                  <a:srgbClr val="F2DBDB"/>
                </a:gs>
                <a:gs pos="100000">
                  <a:srgbClr val="D99594"/>
                </a:gs>
              </a:gsLst>
              <a:lin ang="18900000" scaled="1"/>
            </a:gradFill>
            <a:ln w="12700">
              <a:solidFill>
                <a:srgbClr val="D99594"/>
              </a:solidFill>
              <a:round/>
              <a:headEnd/>
              <a:tailEnd/>
            </a:ln>
            <a:effectLst>
              <a:outerShdw dist="28398" dir="3806097" algn="ctr" rotWithShape="0">
                <a:srgbClr val="622423">
                  <a:alpha val="50000"/>
                </a:srgbClr>
              </a:outerShdw>
            </a:effectLst>
          </p:spPr>
          <p:txBody>
            <a:bodyPr vert="horz" wrap="square" lIns="91440" tIns="45720" rIns="91440" bIns="45720" numCol="1" anchor="t" anchorCtr="0" compatLnSpc="1">
              <a:prstTxWarp prst="textNoShape">
                <a:avLst/>
              </a:prstTxWarp>
            </a:bodyPr>
            <a:lstStyle/>
            <a:p>
              <a:endParaRPr lang="fr-FR" sz="1200"/>
            </a:p>
          </p:txBody>
        </p:sp>
        <p:grpSp>
          <p:nvGrpSpPr>
            <p:cNvPr id="3" name="Group 8"/>
            <p:cNvGrpSpPr>
              <a:grpSpLocks/>
            </p:cNvGrpSpPr>
            <p:nvPr/>
          </p:nvGrpSpPr>
          <p:grpSpPr bwMode="auto">
            <a:xfrm>
              <a:off x="3277" y="4363"/>
              <a:ext cx="866" cy="519"/>
              <a:chOff x="1497" y="4994"/>
              <a:chExt cx="993" cy="730"/>
            </a:xfrm>
          </p:grpSpPr>
          <p:sp>
            <p:nvSpPr>
              <p:cNvPr id="14345" name="Oval 9"/>
              <p:cNvSpPr>
                <a:spLocks noChangeArrowheads="1"/>
              </p:cNvSpPr>
              <p:nvPr/>
            </p:nvSpPr>
            <p:spPr bwMode="auto">
              <a:xfrm>
                <a:off x="1497" y="4994"/>
                <a:ext cx="785" cy="730"/>
              </a:xfrm>
              <a:prstGeom prst="ellipse">
                <a:avLst/>
              </a:prstGeom>
              <a:solidFill>
                <a:srgbClr val="FFFFFF">
                  <a:alpha val="37000"/>
                </a:srgb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sz="1200"/>
              </a:p>
            </p:txBody>
          </p:sp>
          <p:sp>
            <p:nvSpPr>
              <p:cNvPr id="14346" name="Text Box 10"/>
              <p:cNvSpPr txBox="1">
                <a:spLocks noChangeArrowheads="1"/>
              </p:cNvSpPr>
              <p:nvPr/>
            </p:nvSpPr>
            <p:spPr bwMode="auto">
              <a:xfrm>
                <a:off x="1535" y="5209"/>
                <a:ext cx="955" cy="322"/>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200" b="0" i="0" u="none" strike="noStrike" cap="none" normalizeH="0" baseline="0" smtClean="0">
                    <a:ln>
                      <a:noFill/>
                    </a:ln>
                    <a:solidFill>
                      <a:schemeClr val="tx1"/>
                    </a:solidFill>
                    <a:effectLst/>
                    <a:latin typeface="Calibri" pitchFamily="34" charset="0"/>
                  </a:rPr>
                  <a:t>Groupe 1</a:t>
                </a:r>
                <a:endParaRPr kumimoji="0" lang="fr-FR" sz="1200" b="0" i="0" u="none" strike="noStrike" cap="none" normalizeH="0" baseline="0" smtClean="0">
                  <a:ln>
                    <a:noFill/>
                  </a:ln>
                  <a:solidFill>
                    <a:schemeClr val="tx1"/>
                  </a:solidFill>
                  <a:effectLst/>
                  <a:latin typeface="Arial" pitchFamily="34" charset="0"/>
                </a:endParaRPr>
              </a:p>
            </p:txBody>
          </p:sp>
        </p:grpSp>
        <p:sp>
          <p:nvSpPr>
            <p:cNvPr id="14347" name="Text Box 11"/>
            <p:cNvSpPr txBox="1">
              <a:spLocks noChangeArrowheads="1"/>
            </p:cNvSpPr>
            <p:nvPr/>
          </p:nvSpPr>
          <p:spPr bwMode="auto">
            <a:xfrm>
              <a:off x="3553" y="4124"/>
              <a:ext cx="969" cy="22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200" b="1" i="0" u="none" strike="noStrike" cap="none" normalizeH="0" baseline="0" smtClean="0">
                  <a:ln>
                    <a:noFill/>
                  </a:ln>
                  <a:solidFill>
                    <a:schemeClr val="tx1"/>
                  </a:solidFill>
                  <a:effectLst/>
                  <a:latin typeface="Arial" pitchFamily="34" charset="0"/>
                </a:rPr>
                <a:t>Projet A</a:t>
              </a:r>
              <a:endParaRPr kumimoji="0" lang="fr-FR" sz="1200" b="0" i="0" u="none" strike="noStrike" cap="none" normalizeH="0" baseline="0" smtClean="0">
                <a:ln>
                  <a:noFill/>
                </a:ln>
                <a:solidFill>
                  <a:schemeClr val="tx1"/>
                </a:solidFill>
                <a:effectLst/>
                <a:latin typeface="Arial" pitchFamily="34" charset="0"/>
              </a:endParaRPr>
            </a:p>
          </p:txBody>
        </p:sp>
        <p:grpSp>
          <p:nvGrpSpPr>
            <p:cNvPr id="4" name="Group 12"/>
            <p:cNvGrpSpPr>
              <a:grpSpLocks/>
            </p:cNvGrpSpPr>
            <p:nvPr/>
          </p:nvGrpSpPr>
          <p:grpSpPr bwMode="auto">
            <a:xfrm>
              <a:off x="4025" y="4377"/>
              <a:ext cx="865" cy="518"/>
              <a:chOff x="2974" y="2619"/>
              <a:chExt cx="993" cy="730"/>
            </a:xfrm>
          </p:grpSpPr>
          <p:sp>
            <p:nvSpPr>
              <p:cNvPr id="14349" name="Oval 13"/>
              <p:cNvSpPr>
                <a:spLocks noChangeArrowheads="1"/>
              </p:cNvSpPr>
              <p:nvPr/>
            </p:nvSpPr>
            <p:spPr bwMode="auto">
              <a:xfrm>
                <a:off x="2974" y="2619"/>
                <a:ext cx="785" cy="730"/>
              </a:xfrm>
              <a:prstGeom prst="ellipse">
                <a:avLst/>
              </a:prstGeom>
              <a:solidFill>
                <a:srgbClr val="FFFFFF">
                  <a:alpha val="49001"/>
                </a:srgb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sz="1200"/>
              </a:p>
            </p:txBody>
          </p:sp>
          <p:sp>
            <p:nvSpPr>
              <p:cNvPr id="14350" name="Text Box 14"/>
              <p:cNvSpPr txBox="1">
                <a:spLocks noChangeArrowheads="1"/>
              </p:cNvSpPr>
              <p:nvPr/>
            </p:nvSpPr>
            <p:spPr bwMode="auto">
              <a:xfrm>
                <a:off x="3012" y="2834"/>
                <a:ext cx="955" cy="322"/>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200" b="0" i="0" u="none" strike="noStrike" cap="none" normalizeH="0" baseline="0" smtClean="0">
                    <a:ln>
                      <a:noFill/>
                    </a:ln>
                    <a:solidFill>
                      <a:schemeClr val="tx1"/>
                    </a:solidFill>
                    <a:effectLst/>
                    <a:latin typeface="Calibri" pitchFamily="34" charset="0"/>
                  </a:rPr>
                  <a:t>Groupe 2</a:t>
                </a:r>
                <a:endParaRPr kumimoji="0" lang="fr-FR" sz="1200" b="0" i="0" u="none" strike="noStrike" cap="none" normalizeH="0" baseline="0" smtClean="0">
                  <a:ln>
                    <a:noFill/>
                  </a:ln>
                  <a:solidFill>
                    <a:schemeClr val="tx1"/>
                  </a:solidFill>
                  <a:effectLst/>
                  <a:latin typeface="Arial" pitchFamily="34" charset="0"/>
                </a:endParaRPr>
              </a:p>
            </p:txBody>
          </p:sp>
        </p:grpSp>
        <p:sp>
          <p:nvSpPr>
            <p:cNvPr id="14351" name="Oval 15"/>
            <p:cNvSpPr>
              <a:spLocks noChangeArrowheads="1"/>
            </p:cNvSpPr>
            <p:nvPr/>
          </p:nvSpPr>
          <p:spPr bwMode="auto">
            <a:xfrm>
              <a:off x="6447" y="4054"/>
              <a:ext cx="2274" cy="996"/>
            </a:xfrm>
            <a:prstGeom prst="ellipse">
              <a:avLst/>
            </a:prstGeom>
            <a:gradFill rotWithShape="0">
              <a:gsLst>
                <a:gs pos="0">
                  <a:srgbClr val="FFFFFF"/>
                </a:gs>
                <a:gs pos="100000">
                  <a:srgbClr val="B6DDE8"/>
                </a:gs>
              </a:gsLst>
              <a:lin ang="5400000" scaled="1"/>
            </a:gradFill>
            <a:ln w="12700">
              <a:solidFill>
                <a:srgbClr val="92CDDC"/>
              </a:solidFill>
              <a:round/>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endParaRPr lang="fr-FR" sz="1200"/>
            </a:p>
          </p:txBody>
        </p:sp>
        <p:grpSp>
          <p:nvGrpSpPr>
            <p:cNvPr id="5" name="Group 16"/>
            <p:cNvGrpSpPr>
              <a:grpSpLocks/>
            </p:cNvGrpSpPr>
            <p:nvPr/>
          </p:nvGrpSpPr>
          <p:grpSpPr bwMode="auto">
            <a:xfrm>
              <a:off x="6499" y="4317"/>
              <a:ext cx="867" cy="518"/>
              <a:chOff x="2974" y="2619"/>
              <a:chExt cx="993" cy="730"/>
            </a:xfrm>
          </p:grpSpPr>
          <p:sp>
            <p:nvSpPr>
              <p:cNvPr id="14353" name="Oval 17"/>
              <p:cNvSpPr>
                <a:spLocks noChangeArrowheads="1"/>
              </p:cNvSpPr>
              <p:nvPr/>
            </p:nvSpPr>
            <p:spPr bwMode="auto">
              <a:xfrm>
                <a:off x="2974" y="2619"/>
                <a:ext cx="785" cy="73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sz="1200"/>
              </a:p>
            </p:txBody>
          </p:sp>
          <p:sp>
            <p:nvSpPr>
              <p:cNvPr id="14354" name="Text Box 18"/>
              <p:cNvSpPr txBox="1">
                <a:spLocks noChangeArrowheads="1"/>
              </p:cNvSpPr>
              <p:nvPr/>
            </p:nvSpPr>
            <p:spPr bwMode="auto">
              <a:xfrm>
                <a:off x="3012" y="2834"/>
                <a:ext cx="955" cy="322"/>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200" b="0" i="0" u="none" strike="noStrike" cap="none" normalizeH="0" baseline="0" smtClean="0">
                    <a:ln>
                      <a:noFill/>
                    </a:ln>
                    <a:solidFill>
                      <a:schemeClr val="tx1"/>
                    </a:solidFill>
                    <a:effectLst/>
                    <a:latin typeface="Calibri" pitchFamily="34" charset="0"/>
                  </a:rPr>
                  <a:t>Groupe 4</a:t>
                </a:r>
                <a:endParaRPr kumimoji="0" lang="fr-FR" sz="1200" b="0" i="0" u="none" strike="noStrike" cap="none" normalizeH="0" baseline="0" smtClean="0">
                  <a:ln>
                    <a:noFill/>
                  </a:ln>
                  <a:solidFill>
                    <a:schemeClr val="tx1"/>
                  </a:solidFill>
                  <a:effectLst/>
                  <a:latin typeface="Arial" pitchFamily="34" charset="0"/>
                </a:endParaRPr>
              </a:p>
            </p:txBody>
          </p:sp>
        </p:grpSp>
        <p:grpSp>
          <p:nvGrpSpPr>
            <p:cNvPr id="6" name="Group 19"/>
            <p:cNvGrpSpPr>
              <a:grpSpLocks/>
            </p:cNvGrpSpPr>
            <p:nvPr/>
          </p:nvGrpSpPr>
          <p:grpSpPr bwMode="auto">
            <a:xfrm>
              <a:off x="7223" y="4344"/>
              <a:ext cx="849" cy="518"/>
              <a:chOff x="2974" y="2619"/>
              <a:chExt cx="993" cy="730"/>
            </a:xfrm>
          </p:grpSpPr>
          <p:sp>
            <p:nvSpPr>
              <p:cNvPr id="14356" name="Oval 20"/>
              <p:cNvSpPr>
                <a:spLocks noChangeArrowheads="1"/>
              </p:cNvSpPr>
              <p:nvPr/>
            </p:nvSpPr>
            <p:spPr bwMode="auto">
              <a:xfrm>
                <a:off x="2974" y="2619"/>
                <a:ext cx="785" cy="73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sz="1200"/>
              </a:p>
            </p:txBody>
          </p:sp>
          <p:sp>
            <p:nvSpPr>
              <p:cNvPr id="14357" name="Text Box 21"/>
              <p:cNvSpPr txBox="1">
                <a:spLocks noChangeArrowheads="1"/>
              </p:cNvSpPr>
              <p:nvPr/>
            </p:nvSpPr>
            <p:spPr bwMode="auto">
              <a:xfrm>
                <a:off x="3012" y="2834"/>
                <a:ext cx="955" cy="322"/>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200" b="0" i="0" u="none" strike="noStrike" cap="none" normalizeH="0" baseline="0" smtClean="0">
                    <a:ln>
                      <a:noFill/>
                    </a:ln>
                    <a:solidFill>
                      <a:schemeClr val="tx1"/>
                    </a:solidFill>
                    <a:effectLst/>
                    <a:latin typeface="Calibri" pitchFamily="34" charset="0"/>
                  </a:rPr>
                  <a:t>Groupe 5</a:t>
                </a:r>
                <a:endParaRPr kumimoji="0" lang="fr-FR" sz="1200" b="0" i="0" u="none" strike="noStrike" cap="none" normalizeH="0" baseline="0" smtClean="0">
                  <a:ln>
                    <a:noFill/>
                  </a:ln>
                  <a:solidFill>
                    <a:schemeClr val="tx1"/>
                  </a:solidFill>
                  <a:effectLst/>
                  <a:latin typeface="Arial" pitchFamily="34" charset="0"/>
                </a:endParaRPr>
              </a:p>
            </p:txBody>
          </p:sp>
        </p:grpSp>
        <p:sp>
          <p:nvSpPr>
            <p:cNvPr id="14358" name="Text Box 22"/>
            <p:cNvSpPr txBox="1">
              <a:spLocks noChangeArrowheads="1"/>
            </p:cNvSpPr>
            <p:nvPr/>
          </p:nvSpPr>
          <p:spPr bwMode="auto">
            <a:xfrm>
              <a:off x="7279" y="4084"/>
              <a:ext cx="1004" cy="22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200" b="1" i="0" u="none" strike="noStrike" cap="none" normalizeH="0" baseline="0" smtClean="0">
                  <a:ln>
                    <a:noFill/>
                  </a:ln>
                  <a:solidFill>
                    <a:schemeClr val="tx1"/>
                  </a:solidFill>
                  <a:effectLst/>
                  <a:latin typeface="Arial" pitchFamily="34" charset="0"/>
                </a:rPr>
                <a:t>Projet C</a:t>
              </a:r>
              <a:endParaRPr kumimoji="0" lang="fr-FR" sz="1200" b="0" i="0" u="none" strike="noStrike" cap="none" normalizeH="0" baseline="0" smtClean="0">
                <a:ln>
                  <a:noFill/>
                </a:ln>
                <a:solidFill>
                  <a:schemeClr val="tx1"/>
                </a:solidFill>
                <a:effectLst/>
                <a:latin typeface="Arial" pitchFamily="34" charset="0"/>
              </a:endParaRPr>
            </a:p>
          </p:txBody>
        </p:sp>
        <p:sp>
          <p:nvSpPr>
            <p:cNvPr id="14359" name="Oval 23"/>
            <p:cNvSpPr>
              <a:spLocks noChangeArrowheads="1"/>
            </p:cNvSpPr>
            <p:nvPr/>
          </p:nvSpPr>
          <p:spPr bwMode="auto">
            <a:xfrm>
              <a:off x="4915" y="4018"/>
              <a:ext cx="1463" cy="995"/>
            </a:xfrm>
            <a:prstGeom prst="ellipse">
              <a:avLst/>
            </a:prstGeom>
            <a:gradFill rotWithShape="0">
              <a:gsLst>
                <a:gs pos="0">
                  <a:srgbClr val="FFFFFF"/>
                </a:gs>
                <a:gs pos="100000">
                  <a:srgbClr val="CCC0D9"/>
                </a:gs>
              </a:gsLst>
              <a:lin ang="5400000" scaled="1"/>
            </a:gradFill>
            <a:ln w="12700">
              <a:solidFill>
                <a:srgbClr val="B2A1C7"/>
              </a:solidFill>
              <a:round/>
              <a:headEnd/>
              <a:tailEnd/>
            </a:ln>
            <a:effectLst>
              <a:outerShdw dist="28398" dir="3806097" algn="ctr" rotWithShape="0">
                <a:srgbClr val="3F3151">
                  <a:alpha val="50000"/>
                </a:srgbClr>
              </a:outerShdw>
            </a:effectLst>
          </p:spPr>
          <p:txBody>
            <a:bodyPr vert="horz" wrap="square" lIns="91440" tIns="45720" rIns="91440" bIns="45720" numCol="1" anchor="t" anchorCtr="0" compatLnSpc="1">
              <a:prstTxWarp prst="textNoShape">
                <a:avLst/>
              </a:prstTxWarp>
            </a:bodyPr>
            <a:lstStyle/>
            <a:p>
              <a:endParaRPr lang="fr-FR" sz="1200"/>
            </a:p>
          </p:txBody>
        </p:sp>
        <p:grpSp>
          <p:nvGrpSpPr>
            <p:cNvPr id="8" name="Group 24"/>
            <p:cNvGrpSpPr>
              <a:grpSpLocks/>
            </p:cNvGrpSpPr>
            <p:nvPr/>
          </p:nvGrpSpPr>
          <p:grpSpPr bwMode="auto">
            <a:xfrm>
              <a:off x="5166" y="4380"/>
              <a:ext cx="1060" cy="518"/>
              <a:chOff x="2974" y="2619"/>
              <a:chExt cx="993" cy="730"/>
            </a:xfrm>
          </p:grpSpPr>
          <p:sp>
            <p:nvSpPr>
              <p:cNvPr id="14361" name="Oval 25"/>
              <p:cNvSpPr>
                <a:spLocks noChangeArrowheads="1"/>
              </p:cNvSpPr>
              <p:nvPr/>
            </p:nvSpPr>
            <p:spPr bwMode="auto">
              <a:xfrm>
                <a:off x="2974" y="2619"/>
                <a:ext cx="785" cy="73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sz="1200"/>
              </a:p>
            </p:txBody>
          </p:sp>
          <p:sp>
            <p:nvSpPr>
              <p:cNvPr id="14362" name="Text Box 26"/>
              <p:cNvSpPr txBox="1">
                <a:spLocks noChangeArrowheads="1"/>
              </p:cNvSpPr>
              <p:nvPr/>
            </p:nvSpPr>
            <p:spPr bwMode="auto">
              <a:xfrm>
                <a:off x="3012" y="2834"/>
                <a:ext cx="955" cy="322"/>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200" b="0" i="0" u="none" strike="noStrike" cap="none" normalizeH="0" baseline="0" smtClean="0">
                    <a:ln>
                      <a:noFill/>
                    </a:ln>
                    <a:solidFill>
                      <a:schemeClr val="tx1"/>
                    </a:solidFill>
                    <a:effectLst/>
                    <a:latin typeface="Arial" pitchFamily="34" charset="0"/>
                  </a:rPr>
                  <a:t>  </a:t>
                </a:r>
                <a:r>
                  <a:rPr kumimoji="0" lang="fr-FR" sz="1200" b="0" i="0" u="none" strike="noStrike" cap="none" normalizeH="0" baseline="0" smtClean="0">
                    <a:ln>
                      <a:noFill/>
                    </a:ln>
                    <a:solidFill>
                      <a:schemeClr val="tx1"/>
                    </a:solidFill>
                    <a:effectLst/>
                    <a:latin typeface="Calibri" pitchFamily="34" charset="0"/>
                  </a:rPr>
                  <a:t>Groupe 3</a:t>
                </a:r>
                <a:endParaRPr kumimoji="0" lang="fr-FR" sz="1200" b="0" i="0" u="none" strike="noStrike" cap="none" normalizeH="0" baseline="0" smtClean="0">
                  <a:ln>
                    <a:noFill/>
                  </a:ln>
                  <a:solidFill>
                    <a:schemeClr val="tx1"/>
                  </a:solidFill>
                  <a:effectLst/>
                  <a:latin typeface="Arial" pitchFamily="34" charset="0"/>
                </a:endParaRPr>
              </a:p>
            </p:txBody>
          </p:sp>
        </p:grpSp>
        <p:sp>
          <p:nvSpPr>
            <p:cNvPr id="14363" name="Text Box 27"/>
            <p:cNvSpPr txBox="1">
              <a:spLocks noChangeArrowheads="1"/>
            </p:cNvSpPr>
            <p:nvPr/>
          </p:nvSpPr>
          <p:spPr bwMode="auto">
            <a:xfrm>
              <a:off x="5212" y="4114"/>
              <a:ext cx="935" cy="229"/>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200" b="1" i="0" u="none" strike="noStrike" cap="none" normalizeH="0" baseline="0" smtClean="0">
                  <a:ln>
                    <a:noFill/>
                  </a:ln>
                  <a:solidFill>
                    <a:schemeClr val="tx1"/>
                  </a:solidFill>
                  <a:effectLst/>
                  <a:latin typeface="Arial" pitchFamily="34" charset="0"/>
                </a:rPr>
                <a:t>Projet B</a:t>
              </a:r>
              <a:endParaRPr kumimoji="0" lang="fr-FR" sz="1200" b="0" i="0" u="none" strike="noStrike" cap="none" normalizeH="0" baseline="0" smtClean="0">
                <a:ln>
                  <a:noFill/>
                </a:ln>
                <a:solidFill>
                  <a:schemeClr val="tx1"/>
                </a:solidFill>
                <a:effectLst/>
                <a:latin typeface="Arial" pitchFamily="34" charset="0"/>
              </a:endParaRPr>
            </a:p>
          </p:txBody>
        </p:sp>
        <p:sp>
          <p:nvSpPr>
            <p:cNvPr id="14364" name="Oval 28"/>
            <p:cNvSpPr>
              <a:spLocks noChangeArrowheads="1"/>
            </p:cNvSpPr>
            <p:nvPr/>
          </p:nvSpPr>
          <p:spPr bwMode="auto">
            <a:xfrm>
              <a:off x="7934" y="4330"/>
              <a:ext cx="697" cy="51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sz="1200"/>
            </a:p>
          </p:txBody>
        </p:sp>
        <p:sp>
          <p:nvSpPr>
            <p:cNvPr id="14365" name="Text Box 29"/>
            <p:cNvSpPr txBox="1">
              <a:spLocks noChangeArrowheads="1"/>
            </p:cNvSpPr>
            <p:nvPr/>
          </p:nvSpPr>
          <p:spPr bwMode="auto">
            <a:xfrm>
              <a:off x="7968" y="4483"/>
              <a:ext cx="848" cy="22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200" b="0" i="0" u="none" strike="noStrike" cap="none" normalizeH="0" baseline="0" smtClean="0">
                  <a:ln>
                    <a:noFill/>
                  </a:ln>
                  <a:solidFill>
                    <a:schemeClr val="tx1"/>
                  </a:solidFill>
                  <a:effectLst/>
                  <a:latin typeface="Calibri" pitchFamily="34" charset="0"/>
                </a:rPr>
                <a:t>Groupe 6</a:t>
              </a:r>
              <a:endParaRPr kumimoji="0" lang="fr-FR" sz="1200" b="0" i="0" u="none" strike="noStrike" cap="none" normalizeH="0" baseline="0" smtClean="0">
                <a:ln>
                  <a:noFill/>
                </a:ln>
                <a:solidFill>
                  <a:schemeClr val="tx1"/>
                </a:solidFill>
                <a:effectLst/>
                <a:latin typeface="Arial" pitchFamily="34" charset="0"/>
              </a:endParaRPr>
            </a:p>
          </p:txBody>
        </p:sp>
      </p:grpSp>
      <p:sp>
        <p:nvSpPr>
          <p:cNvPr id="46" name="Espace réservé du numéro de diapositive 45"/>
          <p:cNvSpPr>
            <a:spLocks noGrp="1"/>
          </p:cNvSpPr>
          <p:nvPr>
            <p:ph type="sldNum" sz="quarter" idx="12"/>
          </p:nvPr>
        </p:nvSpPr>
        <p:spPr/>
        <p:txBody>
          <a:bodyPr/>
          <a:lstStyle/>
          <a:p>
            <a:fld id="{C58EF9BF-2D72-4D2B-8740-6E584FB0461D}" type="slidenum">
              <a:rPr lang="fr-FR" smtClean="0"/>
              <a:pPr/>
              <a:t>17</a:t>
            </a:fld>
            <a:endParaRPr lang="fr-FR"/>
          </a:p>
        </p:txBody>
      </p:sp>
    </p:spTree>
    <p:extLst>
      <p:ext uri="{BB962C8B-B14F-4D97-AF65-F5344CB8AC3E}">
        <p14:creationId xmlns:p14="http://schemas.microsoft.com/office/powerpoint/2010/main" val="36503830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spTree>
    <p:extLst>
      <p:ext uri="{BB962C8B-B14F-4D97-AF65-F5344CB8AC3E}">
        <p14:creationId xmlns:p14="http://schemas.microsoft.com/office/powerpoint/2010/main" val="1864079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483072" y="2636912"/>
            <a:ext cx="7488832" cy="2088233"/>
          </a:xfrm>
          <a:prstGeom prst="rect">
            <a:avLst/>
          </a:prstGeom>
        </p:spPr>
        <p:txBody>
          <a:bodyPr anchor="b">
            <a:normAutofit fontScale="900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fr-FR" sz="6400" dirty="0" smtClean="0">
                <a:solidFill>
                  <a:schemeClr val="bg1"/>
                </a:solidFill>
                <a:effectLst>
                  <a:outerShdw blurRad="50000" dist="30000" dir="5400000" algn="tl" rotWithShape="0">
                    <a:srgbClr val="000000">
                      <a:alpha val="30000"/>
                    </a:srgbClr>
                  </a:outerShdw>
                </a:effectLst>
                <a:latin typeface="Arial" panose="020B0604020202020204" pitchFamily="34" charset="0"/>
                <a:ea typeface="+mj-ea"/>
                <a:cs typeface="Arial" panose="020B0604020202020204" pitchFamily="34" charset="0"/>
              </a:rPr>
              <a:t>Les Travaux Personnels </a:t>
            </a:r>
            <a:r>
              <a:rPr lang="fr-FR" sz="6400" dirty="0">
                <a:solidFill>
                  <a:schemeClr val="bg1"/>
                </a:solidFill>
                <a:effectLst>
                  <a:outerShdw blurRad="50000" dist="30000" dir="5400000" algn="tl" rotWithShape="0">
                    <a:srgbClr val="000000">
                      <a:alpha val="30000"/>
                    </a:srgbClr>
                  </a:outerShdw>
                </a:effectLst>
                <a:latin typeface="Arial" panose="020B0604020202020204" pitchFamily="34" charset="0"/>
                <a:ea typeface="+mj-ea"/>
                <a:cs typeface="Arial" panose="020B0604020202020204" pitchFamily="34" charset="0"/>
              </a:rPr>
              <a:t>E</a:t>
            </a:r>
            <a:r>
              <a:rPr lang="fr-FR" sz="6400" dirty="0" smtClean="0">
                <a:solidFill>
                  <a:schemeClr val="bg1"/>
                </a:solidFill>
                <a:effectLst>
                  <a:outerShdw blurRad="50000" dist="30000" dir="5400000" algn="tl" rotWithShape="0">
                    <a:srgbClr val="000000">
                      <a:alpha val="30000"/>
                    </a:srgbClr>
                  </a:outerShdw>
                </a:effectLst>
                <a:latin typeface="Arial" panose="020B0604020202020204" pitchFamily="34" charset="0"/>
                <a:ea typeface="+mj-ea"/>
                <a:cs typeface="Arial" panose="020B0604020202020204" pitchFamily="34" charset="0"/>
              </a:rPr>
              <a:t>ncadrés </a:t>
            </a:r>
            <a:endParaRPr kumimoji="0" lang="fr-FR" sz="4300" b="0"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5" name="Titre 1"/>
          <p:cNvSpPr txBox="1">
            <a:spLocks/>
          </p:cNvSpPr>
          <p:nvPr/>
        </p:nvSpPr>
        <p:spPr>
          <a:xfrm>
            <a:off x="1483072" y="5085184"/>
            <a:ext cx="7488832" cy="720080"/>
          </a:xfrm>
          <a:prstGeom prst="rect">
            <a:avLst/>
          </a:prstGeom>
        </p:spPr>
        <p:txBody>
          <a:bodyPr anchor="b">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fr-FR" sz="1600" b="0" i="0" u="none" strike="noStrike" kern="1200" cap="none" spc="0" normalizeH="0" baseline="0" noProof="0" dirty="0">
              <a:ln>
                <a:noFill/>
              </a:ln>
              <a:solidFill>
                <a:srgbClr val="0070C0"/>
              </a:solidFill>
              <a:effectLst>
                <a:outerShdw blurRad="50000" dist="30000" dir="5400000" algn="tl" rotWithShape="0">
                  <a:srgbClr val="000000">
                    <a:alpha val="30000"/>
                  </a:srgbClr>
                </a:outerShdw>
              </a:effectLst>
              <a:uLnTx/>
              <a:uFillTx/>
              <a:latin typeface="+mj-lt"/>
              <a:ea typeface="+mj-ea"/>
              <a:cs typeface="+mj-cs"/>
            </a:endParaRPr>
          </a:p>
        </p:txBody>
      </p:sp>
    </p:spTree>
    <p:extLst>
      <p:ext uri="{BB962C8B-B14F-4D97-AF65-F5344CB8AC3E}">
        <p14:creationId xmlns:p14="http://schemas.microsoft.com/office/powerpoint/2010/main" val="41541833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483072" y="2636912"/>
            <a:ext cx="7488832" cy="2088233"/>
          </a:xfrm>
          <a:prstGeom prst="rect">
            <a:avLst/>
          </a:prstGeom>
        </p:spPr>
        <p:txBody>
          <a:bodyPr anchor="b">
            <a:normAutofit fontScale="975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fr-FR" sz="6400" dirty="0" smtClean="0">
                <a:solidFill>
                  <a:schemeClr val="bg1"/>
                </a:solidFill>
                <a:effectLst>
                  <a:outerShdw blurRad="50000" dist="30000" dir="5400000" algn="tl" rotWithShape="0">
                    <a:srgbClr val="000000">
                      <a:alpha val="30000"/>
                    </a:srgbClr>
                  </a:outerShdw>
                </a:effectLst>
                <a:latin typeface="Arial" panose="020B0604020202020204" pitchFamily="34" charset="0"/>
                <a:ea typeface="+mj-ea"/>
                <a:cs typeface="Arial" panose="020B0604020202020204" pitchFamily="34" charset="0"/>
              </a:rPr>
              <a:t>Le projet interdisciplinaire</a:t>
            </a:r>
            <a:endParaRPr kumimoji="0" lang="fr-FR" sz="4300" b="0"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5" name="Titre 1"/>
          <p:cNvSpPr txBox="1">
            <a:spLocks/>
          </p:cNvSpPr>
          <p:nvPr/>
        </p:nvSpPr>
        <p:spPr>
          <a:xfrm>
            <a:off x="1483072" y="5085184"/>
            <a:ext cx="7488832" cy="720080"/>
          </a:xfrm>
          <a:prstGeom prst="rect">
            <a:avLst/>
          </a:prstGeom>
        </p:spPr>
        <p:txBody>
          <a:bodyPr anchor="b">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fr-FR" sz="1600" b="0" i="0" u="none" strike="noStrike" kern="1200" cap="none" spc="0" normalizeH="0" baseline="0" noProof="0" dirty="0">
              <a:ln>
                <a:noFill/>
              </a:ln>
              <a:solidFill>
                <a:srgbClr val="0070C0"/>
              </a:solidFill>
              <a:effectLst>
                <a:outerShdw blurRad="50000" dist="30000" dir="5400000" algn="tl" rotWithShape="0">
                  <a:srgbClr val="000000">
                    <a:alpha val="30000"/>
                  </a:srgbClr>
                </a:outerShdw>
              </a:effectLst>
              <a:uLnTx/>
              <a:uFillTx/>
              <a:latin typeface="+mj-lt"/>
              <a:ea typeface="+mj-ea"/>
              <a:cs typeface="+mj-cs"/>
            </a:endParaRPr>
          </a:p>
        </p:txBody>
      </p:sp>
    </p:spTree>
    <p:extLst>
      <p:ext uri="{BB962C8B-B14F-4D97-AF65-F5344CB8AC3E}">
        <p14:creationId xmlns:p14="http://schemas.microsoft.com/office/powerpoint/2010/main" val="14541893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483072" y="2636912"/>
            <a:ext cx="7488832" cy="2088233"/>
          </a:xfrm>
          <a:prstGeom prst="rect">
            <a:avLst/>
          </a:prstGeom>
        </p:spPr>
        <p:txBody>
          <a:bodyPr anchor="b">
            <a:normAutofit fontScale="900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fr-FR" sz="6400" dirty="0" smtClean="0">
                <a:solidFill>
                  <a:schemeClr val="bg1"/>
                </a:solidFill>
                <a:effectLst>
                  <a:outerShdw blurRad="50000" dist="30000" dir="5400000" algn="tl" rotWithShape="0">
                    <a:srgbClr val="000000">
                      <a:alpha val="30000"/>
                    </a:srgbClr>
                  </a:outerShdw>
                </a:effectLst>
                <a:latin typeface="Arial" panose="020B0604020202020204" pitchFamily="34" charset="0"/>
                <a:ea typeface="+mj-ea"/>
                <a:cs typeface="Arial" panose="020B0604020202020204" pitchFamily="34" charset="0"/>
              </a:rPr>
              <a:t>Lycée Germaine </a:t>
            </a:r>
            <a:r>
              <a:rPr lang="fr-FR" sz="6400" dirty="0" err="1" smtClean="0">
                <a:solidFill>
                  <a:schemeClr val="bg1"/>
                </a:solidFill>
                <a:effectLst>
                  <a:outerShdw blurRad="50000" dist="30000" dir="5400000" algn="tl" rotWithShape="0">
                    <a:srgbClr val="000000">
                      <a:alpha val="30000"/>
                    </a:srgbClr>
                  </a:outerShdw>
                </a:effectLst>
                <a:latin typeface="Arial" panose="020B0604020202020204" pitchFamily="34" charset="0"/>
                <a:ea typeface="+mj-ea"/>
                <a:cs typeface="Arial" panose="020B0604020202020204" pitchFamily="34" charset="0"/>
              </a:rPr>
              <a:t>Tillon</a:t>
            </a:r>
            <a:r>
              <a:rPr lang="fr-FR" sz="6400" dirty="0" smtClean="0">
                <a:solidFill>
                  <a:schemeClr val="bg1"/>
                </a:solidFill>
                <a:effectLst>
                  <a:outerShdw blurRad="50000" dist="30000" dir="5400000" algn="tl" rotWithShape="0">
                    <a:srgbClr val="000000">
                      <a:alpha val="30000"/>
                    </a:srgbClr>
                  </a:outerShdw>
                </a:effectLst>
                <a:latin typeface="Arial" panose="020B0604020202020204" pitchFamily="34" charset="0"/>
                <a:ea typeface="+mj-ea"/>
                <a:cs typeface="Arial" panose="020B0604020202020204" pitchFamily="34" charset="0"/>
              </a:rPr>
              <a:t> </a:t>
            </a:r>
          </a:p>
          <a:p>
            <a:pPr marL="0" marR="0" lvl="0" indent="0" algn="r" defTabSz="914400" rtl="0" eaLnBrk="1" fontAlgn="auto" latinLnBrk="0" hangingPunct="1">
              <a:lnSpc>
                <a:spcPct val="100000"/>
              </a:lnSpc>
              <a:spcBef>
                <a:spcPct val="0"/>
              </a:spcBef>
              <a:spcAft>
                <a:spcPts val="0"/>
              </a:spcAft>
              <a:buClrTx/>
              <a:buSzTx/>
              <a:buFontTx/>
              <a:buNone/>
              <a:tabLst/>
              <a:defRPr/>
            </a:pPr>
            <a:r>
              <a:rPr lang="fr-FR" sz="6400" dirty="0" smtClean="0">
                <a:solidFill>
                  <a:schemeClr val="bg1"/>
                </a:solidFill>
                <a:effectLst>
                  <a:outerShdw blurRad="50000" dist="30000" dir="5400000" algn="tl" rotWithShape="0">
                    <a:srgbClr val="000000">
                      <a:alpha val="30000"/>
                    </a:srgbClr>
                  </a:outerShdw>
                </a:effectLst>
                <a:latin typeface="Arial" panose="020B0604020202020204" pitchFamily="34" charset="0"/>
                <a:ea typeface="+mj-ea"/>
                <a:cs typeface="Arial" panose="020B0604020202020204" pitchFamily="34" charset="0"/>
              </a:rPr>
              <a:t>Sain Bel</a:t>
            </a:r>
            <a:endParaRPr kumimoji="0" lang="fr-FR" sz="4300" b="0"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5" name="Titre 1"/>
          <p:cNvSpPr txBox="1">
            <a:spLocks/>
          </p:cNvSpPr>
          <p:nvPr/>
        </p:nvSpPr>
        <p:spPr>
          <a:xfrm>
            <a:off x="1483072" y="5085184"/>
            <a:ext cx="7488832" cy="720080"/>
          </a:xfrm>
          <a:prstGeom prst="rect">
            <a:avLst/>
          </a:prstGeom>
        </p:spPr>
        <p:txBody>
          <a:bodyPr anchor="b">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endParaRPr kumimoji="0" lang="fr-FR" sz="1600" b="0" i="0" u="none" strike="noStrike" kern="1200" cap="none" spc="0" normalizeH="0" baseline="0" noProof="0" dirty="0">
              <a:ln>
                <a:noFill/>
              </a:ln>
              <a:solidFill>
                <a:srgbClr val="0070C0"/>
              </a:solidFill>
              <a:effectLst>
                <a:outerShdw blurRad="50000" dist="30000" dir="5400000" algn="tl" rotWithShape="0">
                  <a:srgbClr val="000000">
                    <a:alpha val="30000"/>
                  </a:srgbClr>
                </a:outerShdw>
              </a:effectLst>
              <a:uLnTx/>
              <a:uFillTx/>
              <a:latin typeface="+mj-lt"/>
              <a:ea typeface="+mj-ea"/>
              <a:cs typeface="+mj-cs"/>
            </a:endParaRPr>
          </a:p>
        </p:txBody>
      </p:sp>
      <p:sp>
        <p:nvSpPr>
          <p:cNvPr id="2" name="ZoneTexte 1"/>
          <p:cNvSpPr txBox="1"/>
          <p:nvPr/>
        </p:nvSpPr>
        <p:spPr>
          <a:xfrm>
            <a:off x="1483071" y="5124219"/>
            <a:ext cx="7458563" cy="830997"/>
          </a:xfrm>
          <a:prstGeom prst="rect">
            <a:avLst/>
          </a:prstGeom>
          <a:noFill/>
        </p:spPr>
        <p:txBody>
          <a:bodyPr wrap="square" rtlCol="0">
            <a:spAutoFit/>
          </a:bodyPr>
          <a:lstStyle/>
          <a:p>
            <a:r>
              <a:rPr lang="fr-FR" sz="1600" b="1" dirty="0" smtClean="0"/>
              <a:t>Martine</a:t>
            </a:r>
            <a:r>
              <a:rPr lang="fr-FR" sz="1600" b="1" dirty="0"/>
              <a:t>  SOREL </a:t>
            </a:r>
            <a:r>
              <a:rPr lang="fr-FR" sz="1600" b="1" dirty="0" smtClean="0"/>
              <a:t>- Jean </a:t>
            </a:r>
            <a:r>
              <a:rPr lang="fr-FR" sz="1600" b="1" dirty="0"/>
              <a:t>Philippe PERRET </a:t>
            </a:r>
            <a:r>
              <a:rPr lang="fr-FR" sz="1600" b="1" dirty="0" smtClean="0"/>
              <a:t>Professeurs de Mathématiques </a:t>
            </a:r>
          </a:p>
          <a:p>
            <a:r>
              <a:rPr lang="fr-FR" sz="1600" b="1" dirty="0" smtClean="0"/>
              <a:t>Xavier ROBERT professeur de Sciences de </a:t>
            </a:r>
            <a:r>
              <a:rPr lang="fr-FR" sz="1600" b="1" dirty="0" smtClean="0"/>
              <a:t>l’ingénieur</a:t>
            </a:r>
          </a:p>
          <a:p>
            <a:r>
              <a:rPr lang="fr-FR" sz="1600" b="1" dirty="0" smtClean="0"/>
              <a:t>Patrick SCHWANDER  IA-IPR STI Académie de Lyon</a:t>
            </a:r>
            <a:endParaRPr lang="fr-FR" sz="1600" b="1" dirty="0"/>
          </a:p>
        </p:txBody>
      </p:sp>
    </p:spTree>
    <p:extLst>
      <p:ext uri="{BB962C8B-B14F-4D97-AF65-F5344CB8AC3E}">
        <p14:creationId xmlns:p14="http://schemas.microsoft.com/office/powerpoint/2010/main" val="16283961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11560" y="1473170"/>
            <a:ext cx="8043664" cy="584775"/>
          </a:xfrm>
          <a:prstGeom prst="rect">
            <a:avLst/>
          </a:prstGeom>
        </p:spPr>
        <p:txBody>
          <a:bodyPr wrap="square">
            <a:spAutoFit/>
          </a:bodyPr>
          <a:lstStyle/>
          <a:p>
            <a:r>
              <a:rPr lang="fr-FR"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Pourquoi un projet interdisciplinaire en SI ?</a:t>
            </a:r>
            <a:endParaRPr lang="fr-FR"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 name="Slide Number Placeholder 3"/>
          <p:cNvSpPr>
            <a:spLocks noGrp="1"/>
          </p:cNvSpPr>
          <p:nvPr>
            <p:ph type="sldNum" sz="quarter" idx="12"/>
          </p:nvPr>
        </p:nvSpPr>
        <p:spPr/>
        <p:txBody>
          <a:bodyPr/>
          <a:lstStyle/>
          <a:p>
            <a:fld id="{C58EF9BF-2D72-4D2B-8740-6E584FB0461D}" type="slidenum">
              <a:rPr lang="fr-FR" smtClean="0"/>
              <a:pPr/>
              <a:t>5</a:t>
            </a:fld>
            <a:endParaRPr lang="fr-FR"/>
          </a:p>
        </p:txBody>
      </p:sp>
      <p:sp>
        <p:nvSpPr>
          <p:cNvPr id="8" name="Rectangle 7"/>
          <p:cNvSpPr/>
          <p:nvPr/>
        </p:nvSpPr>
        <p:spPr>
          <a:xfrm>
            <a:off x="1187624" y="3140968"/>
            <a:ext cx="7467600" cy="1384995"/>
          </a:xfrm>
          <a:prstGeom prst="rect">
            <a:avLst/>
          </a:prstGeom>
        </p:spPr>
        <p:txBody>
          <a:bodyPr wrap="square">
            <a:spAutoFit/>
          </a:bodyPr>
          <a:lstStyle/>
          <a:p>
            <a:pPr algn="just"/>
            <a:r>
              <a:rPr lang="fr-FR" sz="2800" dirty="0" smtClean="0"/>
              <a:t>Le </a:t>
            </a:r>
            <a:r>
              <a:rPr lang="fr-FR" sz="2800" dirty="0"/>
              <a:t>projet </a:t>
            </a:r>
            <a:r>
              <a:rPr lang="fr-FR" sz="2800" dirty="0" smtClean="0"/>
              <a:t>interdisciplinaire place l’élève, </a:t>
            </a:r>
            <a:r>
              <a:rPr lang="fr-FR" sz="2800" dirty="0"/>
              <a:t>futur </a:t>
            </a:r>
            <a:r>
              <a:rPr lang="fr-FR" sz="2800" dirty="0" smtClean="0"/>
              <a:t>ingénieur, </a:t>
            </a:r>
            <a:r>
              <a:rPr lang="fr-FR" sz="2800" dirty="0"/>
              <a:t>en situations d’échanges et de collaboration avec de nombreux acteurs.</a:t>
            </a:r>
          </a:p>
        </p:txBody>
      </p:sp>
    </p:spTree>
    <p:extLst>
      <p:ext uri="{BB962C8B-B14F-4D97-AF65-F5344CB8AC3E}">
        <p14:creationId xmlns:p14="http://schemas.microsoft.com/office/powerpoint/2010/main" val="27231055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descr="Rectangle: Click to edit Master text styles&#10;Second level&#10;Third level&#10;Fourth level&#10;Fifth level"/>
          <p:cNvSpPr txBox="1">
            <a:spLocks noChangeArrowheads="1"/>
          </p:cNvSpPr>
          <p:nvPr/>
        </p:nvSpPr>
        <p:spPr>
          <a:xfrm>
            <a:off x="801985" y="1916832"/>
            <a:ext cx="8054975" cy="331236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buFont typeface="Wingdings" pitchFamily="2" charset="2"/>
              <a:buAutoNum type="alphaUcPeriod"/>
            </a:pPr>
            <a:endParaRPr lang="fr-FR" b="1" dirty="0" smtClean="0">
              <a:latin typeface="Arial" panose="020B0604020202020204" pitchFamily="34" charset="0"/>
              <a:cs typeface="Arial" panose="020B0604020202020204" pitchFamily="34" charset="0"/>
            </a:endParaRPr>
          </a:p>
          <a:p>
            <a:pPr marL="0" indent="0">
              <a:buNone/>
            </a:pPr>
            <a:endParaRPr lang="fr-FR" b="1" dirty="0" smtClean="0">
              <a:latin typeface="Arial" panose="020B0604020202020204" pitchFamily="34" charset="0"/>
              <a:cs typeface="Arial" panose="020B0604020202020204" pitchFamily="34" charset="0"/>
            </a:endParaRPr>
          </a:p>
        </p:txBody>
      </p:sp>
      <p:sp>
        <p:nvSpPr>
          <p:cNvPr id="4" name="Title 5"/>
          <p:cNvSpPr txBox="1">
            <a:spLocks noGrp="1"/>
          </p:cNvSpPr>
          <p:nvPr>
            <p:ph type="title"/>
          </p:nvPr>
        </p:nvSpPr>
        <p:spPr>
          <a:xfrm>
            <a:off x="4119771" y="188640"/>
            <a:ext cx="5024229" cy="954107"/>
          </a:xfrm>
          <a:prstGeom prst="rect">
            <a:avLst/>
          </a:prstGeom>
        </p:spPr>
        <p:txBody>
          <a:bodyPr wrap="square">
            <a:spAutoFit/>
          </a:bodyPr>
          <a:lstStyle>
            <a:lvl1pPr algn="ctr" defTabSz="914400" rtl="0" eaLnBrk="1" latinLnBrk="0" hangingPunct="1">
              <a:spcBef>
                <a:spcPct val="0"/>
              </a:spcBef>
              <a:buNone/>
              <a:defRPr sz="4400" kern="1200">
                <a:solidFill>
                  <a:schemeClr val="accent1">
                    <a:lumMod val="75000"/>
                  </a:schemeClr>
                </a:solidFill>
                <a:latin typeface="+mj-lt"/>
                <a:ea typeface="+mj-ea"/>
                <a:cs typeface="+mj-cs"/>
              </a:defRPr>
            </a:lvl1pPr>
          </a:lstStyle>
          <a:p>
            <a:r>
              <a:rPr lang="fr-F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Pourquoi un projet interdisciplinaire en SI ?</a:t>
            </a:r>
            <a:endPar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Rectangle 1"/>
          <p:cNvSpPr/>
          <p:nvPr/>
        </p:nvSpPr>
        <p:spPr>
          <a:xfrm>
            <a:off x="1112633" y="1270501"/>
            <a:ext cx="7344816" cy="646331"/>
          </a:xfrm>
          <a:prstGeom prst="rect">
            <a:avLst/>
          </a:prstGeom>
        </p:spPr>
        <p:txBody>
          <a:bodyPr wrap="square">
            <a:spAutoFit/>
          </a:bodyPr>
          <a:lstStyle/>
          <a:p>
            <a:r>
              <a:rPr lang="fr-FR" dirty="0"/>
              <a:t>L’ingénieur travaille en équipe et  en relation avec de nombreux acteurs. Il doit maitriser des compétences  pour  </a:t>
            </a:r>
            <a:r>
              <a:rPr lang="fr-FR" b="1" dirty="0"/>
              <a:t>communiquer</a:t>
            </a:r>
            <a:r>
              <a:rPr lang="fr-FR" dirty="0"/>
              <a:t>.</a:t>
            </a:r>
          </a:p>
        </p:txBody>
      </p:sp>
      <p:sp>
        <p:nvSpPr>
          <p:cNvPr id="3" name="Rectangle 2"/>
          <p:cNvSpPr/>
          <p:nvPr/>
        </p:nvSpPr>
        <p:spPr>
          <a:xfrm>
            <a:off x="1112633" y="1916832"/>
            <a:ext cx="7262019" cy="646331"/>
          </a:xfrm>
          <a:prstGeom prst="rect">
            <a:avLst/>
          </a:prstGeom>
        </p:spPr>
        <p:txBody>
          <a:bodyPr wrap="square">
            <a:spAutoFit/>
          </a:bodyPr>
          <a:lstStyle/>
          <a:p>
            <a:r>
              <a:rPr lang="fr-FR" dirty="0"/>
              <a:t>L’ingénieur doit être capable d’</a:t>
            </a:r>
            <a:r>
              <a:rPr lang="fr-FR" b="1" dirty="0"/>
              <a:t>analyser </a:t>
            </a:r>
            <a:r>
              <a:rPr lang="fr-FR" dirty="0"/>
              <a:t>le besoin pour le traduire en problèmes scientifiques et technologiques</a:t>
            </a:r>
          </a:p>
        </p:txBody>
      </p:sp>
      <p:sp>
        <p:nvSpPr>
          <p:cNvPr id="7" name="Rectangle 6"/>
          <p:cNvSpPr/>
          <p:nvPr/>
        </p:nvSpPr>
        <p:spPr>
          <a:xfrm>
            <a:off x="1112633" y="2744053"/>
            <a:ext cx="7317239" cy="646331"/>
          </a:xfrm>
          <a:prstGeom prst="rect">
            <a:avLst/>
          </a:prstGeom>
        </p:spPr>
        <p:txBody>
          <a:bodyPr wrap="square">
            <a:spAutoFit/>
          </a:bodyPr>
          <a:lstStyle/>
          <a:p>
            <a:r>
              <a:rPr lang="fr-FR" dirty="0"/>
              <a:t>Pour la conception de solutions innovantes, l’ingénieur crée une réalité virtuelle. Il doit maitriser les compétences pour </a:t>
            </a:r>
            <a:r>
              <a:rPr lang="fr-FR" b="1" dirty="0"/>
              <a:t>modéliser</a:t>
            </a:r>
            <a:r>
              <a:rPr lang="fr-FR" dirty="0"/>
              <a:t> les solutions.</a:t>
            </a:r>
          </a:p>
        </p:txBody>
      </p:sp>
      <p:sp>
        <p:nvSpPr>
          <p:cNvPr id="8" name="Rectangle 7"/>
          <p:cNvSpPr/>
          <p:nvPr/>
        </p:nvSpPr>
        <p:spPr>
          <a:xfrm>
            <a:off x="1164105" y="3440762"/>
            <a:ext cx="6912768" cy="646331"/>
          </a:xfrm>
          <a:prstGeom prst="rect">
            <a:avLst/>
          </a:prstGeom>
        </p:spPr>
        <p:txBody>
          <a:bodyPr wrap="square">
            <a:spAutoFit/>
          </a:bodyPr>
          <a:lstStyle/>
          <a:p>
            <a:r>
              <a:rPr lang="fr-FR" dirty="0"/>
              <a:t>L’ingénieur doit </a:t>
            </a:r>
            <a:r>
              <a:rPr lang="fr-FR" b="1" dirty="0"/>
              <a:t>expérimenter</a:t>
            </a:r>
            <a:r>
              <a:rPr lang="fr-FR" dirty="0"/>
              <a:t> pour conduire des tests et des essais de validation de solutions et de mesure des performances. </a:t>
            </a:r>
          </a:p>
        </p:txBody>
      </p:sp>
      <p:sp>
        <p:nvSpPr>
          <p:cNvPr id="9" name="ZoneTexte 8"/>
          <p:cNvSpPr txBox="1"/>
          <p:nvPr/>
        </p:nvSpPr>
        <p:spPr>
          <a:xfrm>
            <a:off x="2937160" y="4087093"/>
            <a:ext cx="3366658" cy="2246769"/>
          </a:xfrm>
          <a:prstGeom prst="rect">
            <a:avLst/>
          </a:prstGeom>
          <a:gradFill>
            <a:gsLst>
              <a:gs pos="0">
                <a:schemeClr val="lt2">
                  <a:tint val="40000"/>
                  <a:satMod val="350000"/>
                </a:schemeClr>
              </a:gs>
              <a:gs pos="40000">
                <a:schemeClr val="lt2">
                  <a:tint val="45000"/>
                  <a:shade val="99000"/>
                  <a:satMod val="350000"/>
                </a:schemeClr>
              </a:gs>
              <a:gs pos="100000">
                <a:schemeClr val="bg1">
                  <a:lumMod val="75000"/>
                </a:schemeClr>
              </a:gs>
            </a:gsLst>
          </a:gradFill>
        </p:spPr>
        <p:style>
          <a:lnRef idx="0">
            <a:scrgbClr r="0" g="0" b="0"/>
          </a:lnRef>
          <a:fillRef idx="1002">
            <a:schemeClr val="lt2"/>
          </a:fillRef>
          <a:effectRef idx="0">
            <a:scrgbClr r="0" g="0" b="0"/>
          </a:effectRef>
          <a:fontRef idx="major"/>
        </p:style>
        <p:txBody>
          <a:bodyPr wrap="square" rtlCol="0">
            <a:spAutoFit/>
          </a:bodyPr>
          <a:lstStyle/>
          <a:p>
            <a:pPr algn="ctr"/>
            <a:r>
              <a:rPr lang="fr-FR" sz="1400" dirty="0" smtClean="0"/>
              <a:t>Compétences nécessaires à la mise en œuvre d’une démarche d’ingénieur</a:t>
            </a:r>
          </a:p>
          <a:p>
            <a:pPr algn="ctr"/>
            <a:endParaRPr lang="fr-FR" sz="1400" dirty="0" smtClean="0"/>
          </a:p>
          <a:p>
            <a:endParaRPr lang="fr-FR" sz="1400" dirty="0" smtClean="0"/>
          </a:p>
          <a:p>
            <a:endParaRPr lang="fr-FR" sz="1400" dirty="0" smtClean="0"/>
          </a:p>
          <a:p>
            <a:endParaRPr lang="fr-FR" sz="1400" dirty="0" smtClean="0"/>
          </a:p>
          <a:p>
            <a:endParaRPr lang="fr-FR" sz="1400" dirty="0" smtClean="0"/>
          </a:p>
          <a:p>
            <a:endParaRPr lang="fr-FR" sz="1400" dirty="0" smtClean="0"/>
          </a:p>
          <a:p>
            <a:endParaRPr lang="fr-FR" sz="1400" dirty="0" smtClean="0"/>
          </a:p>
          <a:p>
            <a:endParaRPr lang="fr-FR" sz="1400" dirty="0"/>
          </a:p>
        </p:txBody>
      </p:sp>
      <p:sp>
        <p:nvSpPr>
          <p:cNvPr id="10" name="ZoneTexte 9"/>
          <p:cNvSpPr txBox="1"/>
          <p:nvPr/>
        </p:nvSpPr>
        <p:spPr>
          <a:xfrm>
            <a:off x="2976378" y="4594863"/>
            <a:ext cx="1270436" cy="364139"/>
          </a:xfrm>
          <a:prstGeom prst="rect">
            <a:avLst/>
          </a:prstGeom>
          <a:gradFill>
            <a:gsLst>
              <a:gs pos="0">
                <a:schemeClr val="accent6">
                  <a:lumMod val="60000"/>
                  <a:lumOff val="40000"/>
                </a:schemeClr>
              </a:gs>
              <a:gs pos="50000">
                <a:schemeClr val="accent6">
                  <a:lumMod val="75000"/>
                </a:schemeClr>
              </a:gs>
              <a:gs pos="100000">
                <a:schemeClr val="bg1"/>
              </a:gs>
            </a:gsLst>
            <a:lin ang="5400000" scaled="0"/>
          </a:gradFill>
          <a:effectLst>
            <a:outerShdw blurRad="50800" dist="38100" dir="2700000" algn="tl" rotWithShape="0">
              <a:prstClr val="black">
                <a:alpha val="40000"/>
              </a:prstClr>
            </a:outerShdw>
          </a:effectLst>
          <a:scene3d>
            <a:camera prst="orthographicFront"/>
            <a:lightRig rig="threePt" dir="t"/>
          </a:scene3d>
          <a:sp3d>
            <a:bevelT/>
          </a:sp3d>
        </p:spPr>
        <p:txBody>
          <a:bodyPr wrap="square" lIns="0" rIns="0" rtlCol="0" anchor="ctr" anchorCtr="0">
            <a:spAutoFit/>
          </a:bodyPr>
          <a:lstStyle/>
          <a:p>
            <a:pPr algn="ctr">
              <a:lnSpc>
                <a:spcPts val="1000"/>
              </a:lnSpc>
            </a:pPr>
            <a:endParaRPr lang="fr-FR" sz="1400" dirty="0" smtClean="0"/>
          </a:p>
          <a:p>
            <a:pPr algn="ctr" defTabSz="0">
              <a:lnSpc>
                <a:spcPts val="1000"/>
              </a:lnSpc>
            </a:pPr>
            <a:r>
              <a:rPr lang="fr-FR" sz="1400" dirty="0" smtClean="0"/>
              <a:t>Expérimenter</a:t>
            </a:r>
            <a:endParaRPr lang="fr-FR" sz="1400" dirty="0"/>
          </a:p>
        </p:txBody>
      </p:sp>
      <p:sp>
        <p:nvSpPr>
          <p:cNvPr id="11" name="ZoneTexte 10"/>
          <p:cNvSpPr txBox="1"/>
          <p:nvPr/>
        </p:nvSpPr>
        <p:spPr>
          <a:xfrm>
            <a:off x="4818512" y="4575681"/>
            <a:ext cx="1270436" cy="402504"/>
          </a:xfrm>
          <a:prstGeom prst="rect">
            <a:avLst/>
          </a:prstGeom>
          <a:gradFill>
            <a:gsLst>
              <a:gs pos="0">
                <a:schemeClr val="accent6">
                  <a:lumMod val="60000"/>
                  <a:lumOff val="40000"/>
                </a:schemeClr>
              </a:gs>
              <a:gs pos="50000">
                <a:schemeClr val="accent6">
                  <a:lumMod val="75000"/>
                </a:schemeClr>
              </a:gs>
              <a:gs pos="100000">
                <a:schemeClr val="bg1"/>
              </a:gs>
            </a:gsLst>
            <a:lin ang="5400000" scaled="0"/>
          </a:gradFill>
          <a:effectLst>
            <a:outerShdw blurRad="50800" dist="38100" dir="2700000" algn="tl" rotWithShape="0">
              <a:prstClr val="black">
                <a:alpha val="40000"/>
              </a:prstClr>
            </a:outerShdw>
          </a:effectLst>
          <a:scene3d>
            <a:camera prst="orthographicFront"/>
            <a:lightRig rig="threePt" dir="t"/>
          </a:scene3d>
          <a:sp3d>
            <a:bevelT/>
          </a:sp3d>
        </p:spPr>
        <p:txBody>
          <a:bodyPr wrap="square" rtlCol="0" anchor="ctr" anchorCtr="0">
            <a:spAutoFit/>
          </a:bodyPr>
          <a:lstStyle/>
          <a:p>
            <a:pPr algn="ctr">
              <a:lnSpc>
                <a:spcPts val="1000"/>
              </a:lnSpc>
            </a:pPr>
            <a:endParaRPr lang="fr-FR" sz="1400" dirty="0" smtClean="0"/>
          </a:p>
          <a:p>
            <a:pPr algn="ctr" defTabSz="0">
              <a:lnSpc>
                <a:spcPts val="1000"/>
              </a:lnSpc>
            </a:pPr>
            <a:r>
              <a:rPr lang="fr-FR" sz="1400" dirty="0" smtClean="0"/>
              <a:t>Analyser</a:t>
            </a:r>
          </a:p>
          <a:p>
            <a:pPr algn="ctr">
              <a:lnSpc>
                <a:spcPts val="1000"/>
              </a:lnSpc>
            </a:pPr>
            <a:endParaRPr lang="fr-FR" sz="1400" dirty="0"/>
          </a:p>
        </p:txBody>
      </p:sp>
      <p:sp>
        <p:nvSpPr>
          <p:cNvPr id="12" name="ZoneTexte 11"/>
          <p:cNvSpPr txBox="1"/>
          <p:nvPr/>
        </p:nvSpPr>
        <p:spPr>
          <a:xfrm>
            <a:off x="3039900" y="5907931"/>
            <a:ext cx="1270436" cy="402504"/>
          </a:xfrm>
          <a:prstGeom prst="rect">
            <a:avLst/>
          </a:prstGeom>
          <a:gradFill>
            <a:gsLst>
              <a:gs pos="0">
                <a:srgbClr val="00B050"/>
              </a:gs>
              <a:gs pos="50000">
                <a:srgbClr val="24D816"/>
              </a:gs>
              <a:gs pos="100000">
                <a:schemeClr val="bg1"/>
              </a:gs>
            </a:gsLst>
            <a:lin ang="5400000" scaled="0"/>
          </a:gradFill>
          <a:effectLst>
            <a:outerShdw blurRad="50800" dist="38100" dir="2700000" algn="tl" rotWithShape="0">
              <a:prstClr val="black">
                <a:alpha val="40000"/>
              </a:prstClr>
            </a:outerShdw>
          </a:effectLst>
          <a:scene3d>
            <a:camera prst="orthographicFront"/>
            <a:lightRig rig="threePt" dir="t"/>
          </a:scene3d>
          <a:sp3d>
            <a:bevelT/>
          </a:sp3d>
        </p:spPr>
        <p:txBody>
          <a:bodyPr wrap="square" rtlCol="0" anchor="ctr" anchorCtr="0">
            <a:spAutoFit/>
          </a:bodyPr>
          <a:lstStyle/>
          <a:p>
            <a:pPr algn="ctr">
              <a:lnSpc>
                <a:spcPts val="1000"/>
              </a:lnSpc>
            </a:pPr>
            <a:endParaRPr lang="fr-FR" sz="1400" dirty="0" smtClean="0"/>
          </a:p>
          <a:p>
            <a:pPr algn="ctr">
              <a:lnSpc>
                <a:spcPts val="1000"/>
              </a:lnSpc>
            </a:pPr>
            <a:r>
              <a:rPr lang="fr-FR" sz="1400" dirty="0" smtClean="0"/>
              <a:t>Modéliser</a:t>
            </a:r>
          </a:p>
          <a:p>
            <a:pPr algn="ctr">
              <a:lnSpc>
                <a:spcPts val="1000"/>
              </a:lnSpc>
            </a:pPr>
            <a:endParaRPr lang="fr-FR" sz="1400" dirty="0" smtClean="0"/>
          </a:p>
        </p:txBody>
      </p:sp>
      <p:sp>
        <p:nvSpPr>
          <p:cNvPr id="13" name="ZoneTexte 12"/>
          <p:cNvSpPr txBox="1"/>
          <p:nvPr/>
        </p:nvSpPr>
        <p:spPr>
          <a:xfrm>
            <a:off x="4882035" y="5907811"/>
            <a:ext cx="1270436" cy="364139"/>
          </a:xfrm>
          <a:prstGeom prst="rect">
            <a:avLst/>
          </a:prstGeom>
          <a:gradFill>
            <a:gsLst>
              <a:gs pos="0">
                <a:srgbClr val="D21CC9"/>
              </a:gs>
              <a:gs pos="50000">
                <a:srgbClr val="EF6BDC"/>
              </a:gs>
              <a:gs pos="100000">
                <a:schemeClr val="bg1"/>
              </a:gs>
            </a:gsLst>
            <a:lin ang="5400000" scaled="0"/>
          </a:gradFill>
          <a:effectLst>
            <a:outerShdw blurRad="50800" dist="38100" dir="2700000" algn="tl" rotWithShape="0">
              <a:prstClr val="black">
                <a:alpha val="40000"/>
              </a:prstClr>
            </a:outerShdw>
          </a:effectLst>
          <a:scene3d>
            <a:camera prst="orthographicFront"/>
            <a:lightRig rig="threePt" dir="t"/>
          </a:scene3d>
          <a:sp3d>
            <a:bevelT/>
          </a:sp3d>
        </p:spPr>
        <p:txBody>
          <a:bodyPr wrap="square" lIns="36000" rIns="36000" rtlCol="0" anchor="ctr" anchorCtr="0">
            <a:spAutoFit/>
          </a:bodyPr>
          <a:lstStyle/>
          <a:p>
            <a:pPr algn="ctr">
              <a:lnSpc>
                <a:spcPts val="1000"/>
              </a:lnSpc>
            </a:pPr>
            <a:endParaRPr lang="fr-FR" sz="1400" dirty="0" smtClean="0"/>
          </a:p>
          <a:p>
            <a:pPr algn="ctr">
              <a:lnSpc>
                <a:spcPts val="1000"/>
              </a:lnSpc>
            </a:pPr>
            <a:r>
              <a:rPr lang="fr-FR" sz="1400" dirty="0" smtClean="0"/>
              <a:t>Communiquer</a:t>
            </a:r>
          </a:p>
        </p:txBody>
      </p:sp>
      <p:sp>
        <p:nvSpPr>
          <p:cNvPr id="14" name="Ellipse 13"/>
          <p:cNvSpPr/>
          <p:nvPr/>
        </p:nvSpPr>
        <p:spPr>
          <a:xfrm>
            <a:off x="3865684" y="4970986"/>
            <a:ext cx="1317490" cy="830813"/>
          </a:xfrm>
          <a:prstGeom prst="ellipse">
            <a:avLst/>
          </a:prstGeom>
          <a:gradFill flip="none" rotWithShape="1">
            <a:gsLst>
              <a:gs pos="100000">
                <a:schemeClr val="tx1">
                  <a:lumMod val="65000"/>
                  <a:lumOff val="35000"/>
                </a:schemeClr>
              </a:gs>
              <a:gs pos="17000">
                <a:schemeClr val="bg1"/>
              </a:gs>
              <a:gs pos="0">
                <a:srgbClr val="92D050"/>
              </a:gs>
            </a:gsLst>
            <a:path path="circle">
              <a:fillToRect l="100000" b="100000"/>
            </a:path>
            <a:tileRect t="-100000" r="-100000"/>
          </a:gradFill>
          <a:ln>
            <a:noFill/>
          </a:ln>
          <a:scene3d>
            <a:camera prst="orthographicFront"/>
            <a:lightRig rig="threePt" dir="t"/>
          </a:scene3d>
          <a:sp3d prstMaterial="matte">
            <a:bevelT w="933450" h="469900"/>
          </a:sp3d>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15" name="ZoneTexte 14"/>
          <p:cNvSpPr txBox="1"/>
          <p:nvPr/>
        </p:nvSpPr>
        <p:spPr>
          <a:xfrm>
            <a:off x="4119771" y="5262416"/>
            <a:ext cx="889305" cy="441455"/>
          </a:xfrm>
          <a:prstGeom prst="rect">
            <a:avLst/>
          </a:prstGeom>
          <a:noFill/>
        </p:spPr>
        <p:txBody>
          <a:bodyPr wrap="square" rtlCol="0">
            <a:spAutoFit/>
          </a:bodyPr>
          <a:lstStyle/>
          <a:p>
            <a:r>
              <a:rPr lang="fr-FR" sz="1400" dirty="0" smtClean="0"/>
              <a:t>Système</a:t>
            </a:r>
            <a:endParaRPr lang="fr-FR" sz="1400" dirty="0"/>
          </a:p>
        </p:txBody>
      </p:sp>
      <p:sp>
        <p:nvSpPr>
          <p:cNvPr id="16" name="Double flèche horizontale 15"/>
          <p:cNvSpPr/>
          <p:nvPr/>
        </p:nvSpPr>
        <p:spPr>
          <a:xfrm rot="8080617" flipH="1" flipV="1">
            <a:off x="5203486" y="5065182"/>
            <a:ext cx="412590" cy="270953"/>
          </a:xfrm>
          <a:prstGeom prst="leftRightArrow">
            <a:avLst/>
          </a:prstGeom>
          <a:solidFill>
            <a:srgbClr val="20E2EC"/>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p>
        </p:txBody>
      </p:sp>
      <p:sp>
        <p:nvSpPr>
          <p:cNvPr id="17" name="Double flèche horizontale 16"/>
          <p:cNvSpPr/>
          <p:nvPr/>
        </p:nvSpPr>
        <p:spPr>
          <a:xfrm rot="8080617" flipH="1" flipV="1">
            <a:off x="3548880" y="5582635"/>
            <a:ext cx="412590" cy="265522"/>
          </a:xfrm>
          <a:prstGeom prst="leftRightArrow">
            <a:avLst/>
          </a:prstGeom>
          <a:solidFill>
            <a:srgbClr val="20E2EC"/>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p>
        </p:txBody>
      </p:sp>
      <p:sp>
        <p:nvSpPr>
          <p:cNvPr id="18" name="Double flèche horizontale 34"/>
          <p:cNvSpPr/>
          <p:nvPr/>
        </p:nvSpPr>
        <p:spPr>
          <a:xfrm rot="13239922" flipH="1" flipV="1">
            <a:off x="3361236" y="5109180"/>
            <a:ext cx="516648" cy="253640"/>
          </a:xfrm>
          <a:prstGeom prst="leftRightArrow">
            <a:avLst/>
          </a:prstGeom>
          <a:solidFill>
            <a:srgbClr val="20E2EC"/>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p>
        </p:txBody>
      </p:sp>
      <p:sp>
        <p:nvSpPr>
          <p:cNvPr id="19" name="Double flèche horizontale 34"/>
          <p:cNvSpPr/>
          <p:nvPr/>
        </p:nvSpPr>
        <p:spPr>
          <a:xfrm rot="13239922" flipH="1" flipV="1">
            <a:off x="5132390" y="5557710"/>
            <a:ext cx="516648" cy="253640"/>
          </a:xfrm>
          <a:prstGeom prst="leftRightArrow">
            <a:avLst/>
          </a:prstGeom>
          <a:solidFill>
            <a:srgbClr val="20E2EC"/>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p>
        </p:txBody>
      </p:sp>
    </p:spTree>
    <p:extLst>
      <p:ext uri="{BB962C8B-B14F-4D97-AF65-F5344CB8AC3E}">
        <p14:creationId xmlns:p14="http://schemas.microsoft.com/office/powerpoint/2010/main" val="2923913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P spid="8" grpId="0"/>
      <p:bldP spid="10" grpId="0" animBg="1"/>
      <p:bldP spid="11" grpId="0" animBg="1"/>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CA6AC5F9-CEDA-4ED3-966E-6E7BAAF25606}" type="slidenum">
              <a:rPr lang="fr-FR" smtClean="0"/>
              <a:pPr/>
              <a:t>7</a:t>
            </a:fld>
            <a:endParaRPr lang="fr-FR"/>
          </a:p>
        </p:txBody>
      </p:sp>
      <p:sp>
        <p:nvSpPr>
          <p:cNvPr id="21" name="ZoneTexte 20"/>
          <p:cNvSpPr txBox="1"/>
          <p:nvPr/>
        </p:nvSpPr>
        <p:spPr>
          <a:xfrm>
            <a:off x="3851920" y="857648"/>
            <a:ext cx="1332148" cy="523220"/>
          </a:xfrm>
          <a:prstGeom prst="rect">
            <a:avLst/>
          </a:prstGeom>
          <a:solidFill>
            <a:srgbClr val="CCECFF"/>
          </a:solidFill>
        </p:spPr>
        <p:txBody>
          <a:bodyPr wrap="square" rtlCol="0">
            <a:spAutoFit/>
          </a:bodyPr>
          <a:lstStyle/>
          <a:p>
            <a:r>
              <a:rPr lang="fr-FR" sz="2800" b="1" dirty="0" smtClean="0">
                <a:solidFill>
                  <a:srgbClr val="333399"/>
                </a:solidFill>
              </a:rPr>
              <a:t>Série S</a:t>
            </a:r>
            <a:endParaRPr lang="fr-FR" sz="2800" b="1" dirty="0">
              <a:solidFill>
                <a:srgbClr val="333399"/>
              </a:solidFill>
            </a:endParaRPr>
          </a:p>
        </p:txBody>
      </p:sp>
      <p:sp>
        <p:nvSpPr>
          <p:cNvPr id="30" name="ZoneTexte 29"/>
          <p:cNvSpPr txBox="1"/>
          <p:nvPr/>
        </p:nvSpPr>
        <p:spPr>
          <a:xfrm>
            <a:off x="3804618" y="858046"/>
            <a:ext cx="1404156" cy="523220"/>
          </a:xfrm>
          <a:prstGeom prst="rect">
            <a:avLst/>
          </a:prstGeom>
          <a:solidFill>
            <a:srgbClr val="CCECFF"/>
          </a:solidFill>
        </p:spPr>
        <p:txBody>
          <a:bodyPr wrap="square" rtlCol="0">
            <a:spAutoFit/>
          </a:bodyPr>
          <a:lstStyle/>
          <a:p>
            <a:pPr algn="ctr"/>
            <a:r>
              <a:rPr lang="fr-FR" sz="2800" b="1" dirty="0" smtClean="0">
                <a:solidFill>
                  <a:srgbClr val="333399"/>
                </a:solidFill>
              </a:rPr>
              <a:t>PCSI-PSI</a:t>
            </a:r>
            <a:endParaRPr lang="fr-FR" sz="2800" b="1" dirty="0">
              <a:solidFill>
                <a:srgbClr val="333399"/>
              </a:solidFill>
            </a:endParaRPr>
          </a:p>
        </p:txBody>
      </p:sp>
      <p:sp>
        <p:nvSpPr>
          <p:cNvPr id="31" name="ZoneTexte 30"/>
          <p:cNvSpPr txBox="1"/>
          <p:nvPr/>
        </p:nvSpPr>
        <p:spPr>
          <a:xfrm>
            <a:off x="3804618" y="861407"/>
            <a:ext cx="1435788" cy="523220"/>
          </a:xfrm>
          <a:prstGeom prst="rect">
            <a:avLst/>
          </a:prstGeom>
          <a:solidFill>
            <a:srgbClr val="CCECFF"/>
          </a:solidFill>
        </p:spPr>
        <p:txBody>
          <a:bodyPr wrap="square" rtlCol="0">
            <a:spAutoFit/>
          </a:bodyPr>
          <a:lstStyle/>
          <a:p>
            <a:r>
              <a:rPr lang="fr-FR" sz="2800" b="1" dirty="0" smtClean="0">
                <a:solidFill>
                  <a:srgbClr val="333399"/>
                </a:solidFill>
              </a:rPr>
              <a:t>PTSI-PT</a:t>
            </a:r>
            <a:endParaRPr lang="fr-FR" sz="2800" b="1" dirty="0">
              <a:solidFill>
                <a:srgbClr val="333399"/>
              </a:solidFill>
            </a:endParaRPr>
          </a:p>
        </p:txBody>
      </p:sp>
      <p:sp>
        <p:nvSpPr>
          <p:cNvPr id="26" name="ZoneTexte 25"/>
          <p:cNvSpPr txBox="1"/>
          <p:nvPr/>
        </p:nvSpPr>
        <p:spPr>
          <a:xfrm>
            <a:off x="359024" y="4941168"/>
            <a:ext cx="8784976" cy="1569660"/>
          </a:xfrm>
          <a:prstGeom prst="rect">
            <a:avLst/>
          </a:prstGeom>
          <a:noFill/>
        </p:spPr>
        <p:txBody>
          <a:bodyPr wrap="square" rtlCol="0">
            <a:spAutoFit/>
          </a:bodyPr>
          <a:lstStyle/>
          <a:p>
            <a:pPr algn="just"/>
            <a:r>
              <a:rPr lang="fr-FR" sz="2400" dirty="0" smtClean="0">
                <a:solidFill>
                  <a:srgbClr val="333399"/>
                </a:solidFill>
                <a:latin typeface="Arial" pitchFamily="34" charset="0"/>
                <a:cs typeface="Arial" pitchFamily="34" charset="0"/>
              </a:rPr>
              <a:t>Intrication </a:t>
            </a:r>
            <a:r>
              <a:rPr lang="fr-FR" sz="2400" dirty="0">
                <a:solidFill>
                  <a:srgbClr val="333399"/>
                </a:solidFill>
                <a:latin typeface="Arial" pitchFamily="34" charset="0"/>
                <a:cs typeface="Arial" pitchFamily="34" charset="0"/>
              </a:rPr>
              <a:t>des champs matériaux, énergie et </a:t>
            </a:r>
            <a:r>
              <a:rPr lang="fr-FR" sz="2400" dirty="0" smtClean="0">
                <a:solidFill>
                  <a:srgbClr val="333399"/>
                </a:solidFill>
                <a:latin typeface="Arial" pitchFamily="34" charset="0"/>
                <a:cs typeface="Arial" pitchFamily="34" charset="0"/>
              </a:rPr>
              <a:t>information. </a:t>
            </a:r>
          </a:p>
          <a:p>
            <a:pPr algn="just"/>
            <a:r>
              <a:rPr lang="fr-FR" sz="2400" dirty="0" smtClean="0">
                <a:solidFill>
                  <a:srgbClr val="333399"/>
                </a:solidFill>
                <a:latin typeface="Arial" pitchFamily="34" charset="0"/>
                <a:cs typeface="Arial" pitchFamily="34" charset="0"/>
              </a:rPr>
              <a:t>Mise en </a:t>
            </a:r>
            <a:r>
              <a:rPr lang="fr-FR" sz="2400" dirty="0">
                <a:solidFill>
                  <a:srgbClr val="333399"/>
                </a:solidFill>
                <a:latin typeface="Arial" pitchFamily="34" charset="0"/>
                <a:cs typeface="Arial" pitchFamily="34" charset="0"/>
              </a:rPr>
              <a:t>évidence </a:t>
            </a:r>
            <a:r>
              <a:rPr lang="fr-FR" sz="2400" dirty="0" smtClean="0">
                <a:solidFill>
                  <a:srgbClr val="333399"/>
                </a:solidFill>
                <a:latin typeface="Arial" pitchFamily="34" charset="0"/>
                <a:cs typeface="Arial" pitchFamily="34" charset="0"/>
              </a:rPr>
              <a:t>et analyse des </a:t>
            </a:r>
            <a:r>
              <a:rPr lang="fr-FR" sz="2400" dirty="0">
                <a:solidFill>
                  <a:srgbClr val="333399"/>
                </a:solidFill>
                <a:latin typeface="Arial" pitchFamily="34" charset="0"/>
                <a:cs typeface="Arial" pitchFamily="34" charset="0"/>
              </a:rPr>
              <a:t>écarts entre les performances souhaitées, les performances mesurées et les performances </a:t>
            </a:r>
            <a:r>
              <a:rPr lang="fr-FR" sz="2400" dirty="0" smtClean="0">
                <a:solidFill>
                  <a:srgbClr val="333399"/>
                </a:solidFill>
                <a:latin typeface="Arial" pitchFamily="34" charset="0"/>
                <a:cs typeface="Arial" pitchFamily="34" charset="0"/>
              </a:rPr>
              <a:t>simulées.</a:t>
            </a:r>
            <a:endParaRPr lang="fr-FR" sz="2400" dirty="0">
              <a:solidFill>
                <a:srgbClr val="333399"/>
              </a:solidFill>
              <a:latin typeface="Arial" pitchFamily="34" charset="0"/>
              <a:cs typeface="Arial" pitchFamily="34" charset="0"/>
            </a:endParaRPr>
          </a:p>
        </p:txBody>
      </p:sp>
      <p:grpSp>
        <p:nvGrpSpPr>
          <p:cNvPr id="1036" name="Groupe 1035"/>
          <p:cNvGrpSpPr/>
          <p:nvPr/>
        </p:nvGrpSpPr>
        <p:grpSpPr>
          <a:xfrm>
            <a:off x="1655676" y="1677605"/>
            <a:ext cx="7056784" cy="2630016"/>
            <a:chOff x="1115616" y="1687344"/>
            <a:chExt cx="6408712" cy="2630016"/>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5616" y="1687344"/>
              <a:ext cx="6408712" cy="2630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30" name="Connecteur droit 1029"/>
            <p:cNvCxnSpPr>
              <a:stCxn id="27" idx="0"/>
              <a:endCxn id="1026" idx="0"/>
            </p:cNvCxnSpPr>
            <p:nvPr/>
          </p:nvCxnSpPr>
          <p:spPr>
            <a:xfrm flipH="1" flipV="1">
              <a:off x="4319972" y="1687344"/>
              <a:ext cx="252027" cy="52168"/>
            </a:xfrm>
            <a:prstGeom prst="line">
              <a:avLst/>
            </a:prstGeom>
            <a:ln w="19050">
              <a:solidFill>
                <a:srgbClr val="333399"/>
              </a:solidFill>
            </a:ln>
          </p:spPr>
          <p:style>
            <a:lnRef idx="1">
              <a:schemeClr val="accent1"/>
            </a:lnRef>
            <a:fillRef idx="0">
              <a:schemeClr val="accent1"/>
            </a:fillRef>
            <a:effectRef idx="0">
              <a:schemeClr val="accent1"/>
            </a:effectRef>
            <a:fontRef idx="minor">
              <a:schemeClr val="tx1"/>
            </a:fontRef>
          </p:style>
        </p:cxnSp>
        <p:cxnSp>
          <p:nvCxnSpPr>
            <p:cNvPr id="1032" name="Connecteur droit 1031"/>
            <p:cNvCxnSpPr>
              <a:stCxn id="27" idx="0"/>
            </p:cNvCxnSpPr>
            <p:nvPr/>
          </p:nvCxnSpPr>
          <p:spPr>
            <a:xfrm flipH="1">
              <a:off x="4348738" y="1739512"/>
              <a:ext cx="223261" cy="105312"/>
            </a:xfrm>
            <a:prstGeom prst="line">
              <a:avLst/>
            </a:prstGeom>
            <a:ln w="19050">
              <a:solidFill>
                <a:srgbClr val="333399"/>
              </a:solidFill>
            </a:ln>
          </p:spPr>
          <p:style>
            <a:lnRef idx="1">
              <a:schemeClr val="accent1"/>
            </a:lnRef>
            <a:fillRef idx="0">
              <a:schemeClr val="accent1"/>
            </a:fillRef>
            <a:effectRef idx="0">
              <a:schemeClr val="accent1"/>
            </a:effectRef>
            <a:fontRef idx="minor">
              <a:schemeClr val="tx1"/>
            </a:fontRef>
          </p:style>
        </p:cxnSp>
        <p:grpSp>
          <p:nvGrpSpPr>
            <p:cNvPr id="1035" name="Groupe 1034"/>
            <p:cNvGrpSpPr/>
            <p:nvPr/>
          </p:nvGrpSpPr>
          <p:grpSpPr>
            <a:xfrm>
              <a:off x="3164224" y="1739512"/>
              <a:ext cx="2815550" cy="2536498"/>
              <a:chOff x="3164224" y="1739512"/>
              <a:chExt cx="2815550" cy="2536498"/>
            </a:xfrm>
          </p:grpSpPr>
          <p:sp>
            <p:nvSpPr>
              <p:cNvPr id="27" name="Ellipse 26"/>
              <p:cNvSpPr/>
              <p:nvPr/>
            </p:nvSpPr>
            <p:spPr>
              <a:xfrm>
                <a:off x="3164224" y="1739512"/>
                <a:ext cx="2815550" cy="25256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1" name="Connecteur droit 40"/>
              <p:cNvCxnSpPr/>
              <p:nvPr/>
            </p:nvCxnSpPr>
            <p:spPr>
              <a:xfrm flipH="1" flipV="1">
                <a:off x="4962037" y="4223842"/>
                <a:ext cx="252027" cy="52168"/>
              </a:xfrm>
              <a:prstGeom prst="line">
                <a:avLst/>
              </a:prstGeom>
              <a:ln w="19050">
                <a:solidFill>
                  <a:srgbClr val="333399"/>
                </a:solidFill>
              </a:ln>
            </p:spPr>
            <p:style>
              <a:lnRef idx="1">
                <a:schemeClr val="accent1"/>
              </a:lnRef>
              <a:fillRef idx="0">
                <a:schemeClr val="accent1"/>
              </a:fillRef>
              <a:effectRef idx="0">
                <a:schemeClr val="accent1"/>
              </a:effectRef>
              <a:fontRef idx="minor">
                <a:schemeClr val="tx1"/>
              </a:fontRef>
            </p:style>
          </p:cxnSp>
          <p:cxnSp>
            <p:nvCxnSpPr>
              <p:cNvPr id="42" name="Connecteur droit 41"/>
              <p:cNvCxnSpPr/>
              <p:nvPr/>
            </p:nvCxnSpPr>
            <p:spPr>
              <a:xfrm flipH="1">
                <a:off x="4950044" y="4005064"/>
                <a:ext cx="234024" cy="216024"/>
              </a:xfrm>
              <a:prstGeom prst="line">
                <a:avLst/>
              </a:prstGeom>
              <a:ln w="19050">
                <a:solidFill>
                  <a:srgbClr val="333399"/>
                </a:solidFill>
              </a:ln>
            </p:spPr>
            <p:style>
              <a:lnRef idx="1">
                <a:schemeClr val="accent1"/>
              </a:lnRef>
              <a:fillRef idx="0">
                <a:schemeClr val="accent1"/>
              </a:fillRef>
              <a:effectRef idx="0">
                <a:schemeClr val="accent1"/>
              </a:effectRef>
              <a:fontRef idx="minor">
                <a:schemeClr val="tx1"/>
              </a:fontRef>
            </p:style>
          </p:cxnSp>
        </p:grpSp>
      </p:grpSp>
      <p:grpSp>
        <p:nvGrpSpPr>
          <p:cNvPr id="20" name="Groupe 19"/>
          <p:cNvGrpSpPr/>
          <p:nvPr/>
        </p:nvGrpSpPr>
        <p:grpSpPr>
          <a:xfrm>
            <a:off x="1616838" y="2565911"/>
            <a:ext cx="7411227" cy="936104"/>
            <a:chOff x="809705" y="2565911"/>
            <a:chExt cx="7267413" cy="936104"/>
          </a:xfrm>
        </p:grpSpPr>
        <p:grpSp>
          <p:nvGrpSpPr>
            <p:cNvPr id="19" name="Groupe 18"/>
            <p:cNvGrpSpPr/>
            <p:nvPr/>
          </p:nvGrpSpPr>
          <p:grpSpPr>
            <a:xfrm>
              <a:off x="809705" y="2565911"/>
              <a:ext cx="2560922" cy="936104"/>
              <a:chOff x="809705" y="2565911"/>
              <a:chExt cx="2560922" cy="936104"/>
            </a:xfrm>
          </p:grpSpPr>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9705" y="2565911"/>
                <a:ext cx="2056866"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 name="Connecteur droit 10"/>
              <p:cNvCxnSpPr/>
              <p:nvPr/>
            </p:nvCxnSpPr>
            <p:spPr>
              <a:xfrm>
                <a:off x="2866571" y="3026857"/>
                <a:ext cx="504056"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grpSp>
        <p:grpSp>
          <p:nvGrpSpPr>
            <p:cNvPr id="18" name="Groupe 17"/>
            <p:cNvGrpSpPr/>
            <p:nvPr/>
          </p:nvGrpSpPr>
          <p:grpSpPr>
            <a:xfrm>
              <a:off x="5755233" y="2607290"/>
              <a:ext cx="2321885" cy="839133"/>
              <a:chOff x="5755233" y="2607290"/>
              <a:chExt cx="2321885" cy="839133"/>
            </a:xfrm>
          </p:grpSpPr>
          <p:pic>
            <p:nvPicPr>
              <p:cNvPr id="102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41974" y="2607290"/>
                <a:ext cx="1935144" cy="839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5" name="Connecteur droit 14"/>
              <p:cNvCxnSpPr/>
              <p:nvPr/>
            </p:nvCxnSpPr>
            <p:spPr>
              <a:xfrm>
                <a:off x="5755233" y="3027630"/>
                <a:ext cx="393892"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grpSp>
      </p:grpSp>
      <p:grpSp>
        <p:nvGrpSpPr>
          <p:cNvPr id="25" name="Groupe 24"/>
          <p:cNvGrpSpPr/>
          <p:nvPr/>
        </p:nvGrpSpPr>
        <p:grpSpPr>
          <a:xfrm>
            <a:off x="3489456" y="3534941"/>
            <a:ext cx="1656184" cy="1499155"/>
            <a:chOff x="2540257" y="3580778"/>
            <a:chExt cx="1656184" cy="1499155"/>
          </a:xfrm>
          <a:solidFill>
            <a:schemeClr val="bg1"/>
          </a:solidFill>
        </p:grpSpPr>
        <p:pic>
          <p:nvPicPr>
            <p:cNvPr id="1029"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40257" y="4312108"/>
              <a:ext cx="1656184" cy="767825"/>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4" name="Connecteur droit 23"/>
            <p:cNvCxnSpPr>
              <a:stCxn id="1029" idx="3"/>
            </p:cNvCxnSpPr>
            <p:nvPr/>
          </p:nvCxnSpPr>
          <p:spPr>
            <a:xfrm flipH="1" flipV="1">
              <a:off x="4196440" y="3580778"/>
              <a:ext cx="1" cy="1115243"/>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73757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26">
                                            <p:txEl>
                                              <p:pRg st="0" end="0"/>
                                            </p:txEl>
                                          </p:spTgt>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2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0" grpId="0" animBg="1"/>
      <p:bldP spid="3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779912" y="548680"/>
            <a:ext cx="5220072" cy="1944216"/>
          </a:xfrm>
        </p:spPr>
        <p:txBody>
          <a:bodyPr>
            <a:normAutofit/>
          </a:bodyPr>
          <a:lstStyle/>
          <a:p>
            <a:r>
              <a:rPr lang="fr-FR" sz="2800" b="1" dirty="0">
                <a:solidFill>
                  <a:srgbClr val="1F497D">
                    <a:satMod val="130000"/>
                  </a:srgbClr>
                </a:solidFill>
                <a:latin typeface="Arial" panose="020B0604020202020204" pitchFamily="34" charset="0"/>
                <a:cs typeface="Arial" panose="020B0604020202020204" pitchFamily="34" charset="0"/>
              </a:rPr>
              <a:t>Analyse des écarts entre les performances souhaitées, mesurées et simulées</a:t>
            </a:r>
            <a:endParaRPr lang="fr-FR" sz="2800"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31640" y="3356992"/>
            <a:ext cx="6959640" cy="2478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641036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95936" y="0"/>
            <a:ext cx="4968552" cy="980728"/>
          </a:xfrm>
        </p:spPr>
        <p:txBody>
          <a:bodyPr>
            <a:noAutofit/>
          </a:bodyPr>
          <a:lstStyle/>
          <a:p>
            <a:r>
              <a:rPr lang="fr-FR"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Démarche de l’ingénieur pour  caractériser les écarts</a:t>
            </a:r>
            <a:r>
              <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fr-F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endParaRPr lang="fr-FR" sz="2800" b="1" dirty="0">
              <a:solidFill>
                <a:srgbClr val="0000FF"/>
              </a:solidFill>
            </a:endParaRPr>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75657" y="728610"/>
            <a:ext cx="6451356" cy="5868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1243235"/>
      </p:ext>
    </p:extLst>
  </p:cSld>
  <p:clrMapOvr>
    <a:masterClrMapping/>
  </p:clrMapOvr>
  <p:timing>
    <p:tnLst>
      <p:par>
        <p:cTn id="1" dur="indefinite" restart="never" nodeType="tmRoot"/>
      </p:par>
    </p:tnLst>
  </p:timing>
</p:sld>
</file>

<file path=ppt/theme/theme1.xml><?xml version="1.0" encoding="utf-8"?>
<a:theme xmlns:a="http://schemas.openxmlformats.org/drawingml/2006/main" name="Aménagements espaces sciences et techno_v01-03-1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6775</TotalTime>
  <Words>1010</Words>
  <Application>Microsoft Office PowerPoint</Application>
  <PresentationFormat>Affichage à l'écran (4:3)</PresentationFormat>
  <Paragraphs>171</Paragraphs>
  <Slides>18</Slides>
  <Notes>17</Notes>
  <HiddenSlides>0</HiddenSlides>
  <MMClips>0</MMClips>
  <ScaleCrop>false</ScaleCrop>
  <HeadingPairs>
    <vt:vector size="4" baseType="variant">
      <vt:variant>
        <vt:lpstr>Thème</vt:lpstr>
      </vt:variant>
      <vt:variant>
        <vt:i4>1</vt:i4>
      </vt:variant>
      <vt:variant>
        <vt:lpstr>Titres des diapositives</vt:lpstr>
      </vt:variant>
      <vt:variant>
        <vt:i4>18</vt:i4>
      </vt:variant>
    </vt:vector>
  </HeadingPairs>
  <TitlesOfParts>
    <vt:vector size="19" baseType="lpstr">
      <vt:lpstr>Aménagements espaces sciences et techno_v01-03-12</vt:lpstr>
      <vt:lpstr>Présentation PowerPoint</vt:lpstr>
      <vt:lpstr>Présentation PowerPoint</vt:lpstr>
      <vt:lpstr>Présentation PowerPoint</vt:lpstr>
      <vt:lpstr>Présentation PowerPoint</vt:lpstr>
      <vt:lpstr>Pourquoi un projet interdisciplinaire en SI ?</vt:lpstr>
      <vt:lpstr>Pourquoi un projet interdisciplinaire en SI ?</vt:lpstr>
      <vt:lpstr>Présentation PowerPoint</vt:lpstr>
      <vt:lpstr>Analyse des écarts entre les performances souhaitées, mesurées et simulées</vt:lpstr>
      <vt:lpstr>Démarche de l’ingénieur pour  caractériser les écarts </vt:lpstr>
      <vt:lpstr>Présentation PowerPoint</vt:lpstr>
      <vt:lpstr>Choisir le solveur</vt:lpstr>
      <vt:lpstr>Obtenir le résultat</vt:lpstr>
      <vt:lpstr>Présentation PowerPoint</vt:lpstr>
      <vt:lpstr>Présentation PowerPoint</vt:lpstr>
      <vt:lpstr>Présentation PowerPoint</vt:lpstr>
      <vt:lpstr>Présentation PowerPoint</vt:lpstr>
      <vt:lpstr>Présentation PowerPoint</vt:lpstr>
      <vt:lpstr>Présentation PowerPoint</vt:lpstr>
    </vt:vector>
  </TitlesOfParts>
  <Company>Lenovo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Lenovo User</dc:creator>
  <cp:lastModifiedBy>Lenovo User</cp:lastModifiedBy>
  <cp:revision>73</cp:revision>
  <cp:lastPrinted>2013-12-10T13:48:50Z</cp:lastPrinted>
  <dcterms:created xsi:type="dcterms:W3CDTF">2013-11-10T17:17:51Z</dcterms:created>
  <dcterms:modified xsi:type="dcterms:W3CDTF">2013-12-11T18:28:41Z</dcterms:modified>
</cp:coreProperties>
</file>