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charts/chart17.xml" ContentType="application/vnd.openxmlformats-officedocument.drawingml.char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charts/chart13.xml" ContentType="application/vnd.openxmlformats-officedocument.drawingml.chart+xml"/>
  <Override PartName="/ppt/charts/chart15.xml" ContentType="application/vnd.openxmlformats-officedocument.drawingml.chart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charts/chart11.xml" ContentType="application/vnd.openxmlformats-officedocument.drawingml.chart+xml"/>
  <Override PartName="/ppt/charts/chart12.xml" ContentType="application/vnd.openxmlformats-officedocument.drawingml.chart+xml"/>
  <Override PartName="/ppt/slideLayouts/slideLayout10.xml" ContentType="application/vnd.openxmlformats-officedocument.presentationml.slideLayou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10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charts/chart18.xml" ContentType="application/vnd.openxmlformats-officedocument.drawingml.chart+xml"/>
  <Override PartName="/ppt/slides/slide1.xml" ContentType="application/vnd.openxmlformats-officedocument.presentationml.slide+xml"/>
  <Override PartName="/ppt/slides/slide1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charts/chart16.xml" ContentType="application/vnd.openxmlformats-officedocument.drawingml.char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charts/chart14.xml" ContentType="application/vnd.openxmlformats-officedocument.drawingml.char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5"/>
  </p:notesMasterIdLst>
  <p:sldIdLst>
    <p:sldId id="256" r:id="rId2"/>
    <p:sldId id="266" r:id="rId3"/>
    <p:sldId id="267" r:id="rId4"/>
    <p:sldId id="265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9" r:id="rId13"/>
    <p:sldId id="270" r:id="rId14"/>
    <p:sldId id="272" r:id="rId15"/>
    <p:sldId id="274" r:id="rId16"/>
    <p:sldId id="281" r:id="rId17"/>
    <p:sldId id="276" r:id="rId18"/>
    <p:sldId id="282" r:id="rId19"/>
    <p:sldId id="283" r:id="rId20"/>
    <p:sldId id="284" r:id="rId21"/>
    <p:sldId id="285" r:id="rId22"/>
    <p:sldId id="275" r:id="rId23"/>
    <p:sldId id="287" r:id="rId24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E5A7E"/>
    <a:srgbClr val="4E547E"/>
    <a:srgbClr val="5F68A0"/>
    <a:srgbClr val="5F688B"/>
    <a:srgbClr val="006699"/>
    <a:srgbClr val="336699"/>
    <a:srgbClr val="99CCFF"/>
    <a:srgbClr val="6699FF"/>
    <a:srgbClr val="3366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0" d="100"/>
          <a:sy n="80" d="100"/>
        </p:scale>
        <p:origin x="966" y="4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BOUSSEYROUX\ann&#233;e%20scolaire%202013-2014\interacad&#233;miques%20Lyon\r&#233;ponses%20questionnaire%20lyc&#233;e%20Lx\classes%20Limoux.xlsx" TargetMode="External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BOUSSEYROUX\ann&#233;e%20scolaire%202013-2014\interacad&#233;miques%20Lyon\r&#233;ponses%20questionnaire%20lyc&#233;e%20Lx\classes%20Limoux.xlsx" TargetMode="External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BOUSSEYROUX\ann&#233;e%20scolaire%202013-2014\interacad&#233;miques%20Lyon\r&#233;ponses%20questionnaire%20lyc&#233;e%20Lx\traitement%20sats+graphiques.xlsx" TargetMode="External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BOUSSEYROUX\ann&#233;e%20scolaire%202013-2014\interacad&#233;miques%20Lyon\r&#233;ponses%20questionnaire%20lyc&#233;e%20Lx\classes%20Limoux.xlsx" TargetMode="External"/></Relationships>
</file>

<file path=ppt/charts/_rels/chart1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BOUSSEYROUX\ann&#233;e%20scolaire%202013-2014\interacad&#233;miques%20Lyon\r&#233;ponses%20questionnaire%20lyc&#233;e%20Lx\classes%20Limoux.xlsx" TargetMode="External"/></Relationships>
</file>

<file path=ppt/charts/_rels/chart1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BOUSSEYROUX\ann&#233;e%20scolaire%202013-2014\interacad&#233;miques%20Lyon\r&#233;ponses%20questionnaire%20lyc&#233;e%20Lx\classes%20Limoux.xlsx" TargetMode="External"/></Relationships>
</file>

<file path=ppt/charts/_rels/chart1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BOUSSEYROUX\ann&#233;e%20scolaire%202013-2014\interacad&#233;miques%20Lyon\r&#233;ponses%20questionnaire%20lyc&#233;e%20Lx\classes%20Limoux.xlsx" TargetMode="External"/></Relationships>
</file>

<file path=ppt/charts/_rels/chart16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BOUSSEYROUX\ann&#233;e%20scolaire%202013-2014\interacad&#233;miques%20Lyon\r&#233;ponses%20questionnaire%20lyc&#233;e%20Lx\classes%20Limoux.xlsx" TargetMode="External"/></Relationships>
</file>

<file path=ppt/charts/_rels/chart17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BOUSSEYROUX\ann&#233;e%20scolaire%202013-2014\interacad&#233;miques%20Lyon\r&#233;ponses%20questionnaire%20lyc&#233;e%20Lx\classes%20Limoux.xlsx" TargetMode="External"/></Relationships>
</file>

<file path=ppt/charts/_rels/chart18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utilisateur\AppData\Local\Microsoft\Windows\Temporary%20Internet%20Files\Content.IE5\FWJ03EEP\Classeur1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BOUSSEYROUX\ann&#233;e%20scolaire%202013-2014\interacad&#233;miques%20Lyon\r&#233;ponses%20questionnaire%20lyc&#233;e%20Lx\classes%20Limoux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BOUSSEYROUX\ann&#233;e%20scolaire%202013-2014\interacad&#233;miques%20Lyon\r&#233;ponses%20questionnaire%20lyc&#233;e%20Lx\classes%20Limoux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BOUSSEYROUX\ann&#233;e%20scolaire%202013-2014\interacad&#233;miques%20Lyon\r&#233;ponses%20questionnaire%20lyc&#233;e%20Lx\classes%20Limoux.xlsx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BOUSSEYROUX\ann&#233;e%20scolaire%202013-2014\interacad&#233;miques%20Lyon\r&#233;ponses%20questionnaire%20lyc&#233;e%20Lx\classes%20Limoux.xlsx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BOUSSEYROUX\ann&#233;e%20scolaire%202013-2014\interacad&#233;miques%20Lyon\r&#233;ponses%20questionnaire%20lyc&#233;e%20Lx\classes%20Limoux.xlsx" TargetMode="Externa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BOUSSEYROUX\ann&#233;e%20scolaire%202013-2014\interacad&#233;miques%20Lyon\presentation%20atelier\annexes\Fichiers%20annexes\Fichiers%20annexes\traitement%20sats+graphiques.xlsx" TargetMode="External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BOUSSEYROUX\ann&#233;e%20scolaire%202013-2014\interacad&#233;miques%20Lyon\r&#233;ponses%20questionnaire%20lyc&#233;e%20Lx\classes%20Limoux.xlsx" TargetMode="External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BOUSSEYROUX\ann&#233;e%20scolaire%202013-2014\interacad&#233;miques%20Lyon\r&#233;ponses%20questionnaire%20lyc&#233;e%20Lx\classes%20Limoux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fr-FR"/>
  <c:style val="40"/>
  <c:chart>
    <c:autoTitleDeleted val="1"/>
    <c:view3D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'Réponses pour graphes'!$A$1</c:f>
              <c:strCache>
                <c:ptCount val="1"/>
                <c:pt idx="0">
                  <c:v>Q1</c:v>
                </c:pt>
              </c:strCache>
            </c:strRef>
          </c:tx>
          <c:dLbls>
            <c:dLbl>
              <c:idx val="0"/>
              <c:layout>
                <c:manualLayout>
                  <c:x val="3.498854972896201E-2"/>
                  <c:y val="-4.5194384738667423E-2"/>
                </c:manualLayout>
              </c:layout>
              <c:showVal val="1"/>
            </c:dLbl>
            <c:txPr>
              <a:bodyPr/>
              <a:lstStyle/>
              <a:p>
                <a:pPr>
                  <a:defRPr sz="2000"/>
                </a:pPr>
                <a:endParaRPr lang="fr-FR"/>
              </a:p>
            </c:txPr>
            <c:showVal val="1"/>
          </c:dLbls>
          <c:cat>
            <c:strRef>
              <c:f>'Réponses pour graphes'!$B$2:$C$2</c:f>
              <c:strCache>
                <c:ptCount val="2"/>
                <c:pt idx="0">
                  <c:v>OUI</c:v>
                </c:pt>
                <c:pt idx="1">
                  <c:v>NON</c:v>
                </c:pt>
              </c:strCache>
            </c:strRef>
          </c:cat>
          <c:val>
            <c:numRef>
              <c:f>'Réponses pour graphes'!$B$3:$C$3</c:f>
              <c:numCache>
                <c:formatCode>General</c:formatCode>
                <c:ptCount val="2"/>
                <c:pt idx="0">
                  <c:v>76.099999999999994</c:v>
                </c:pt>
                <c:pt idx="1">
                  <c:v>23.9</c:v>
                </c:pt>
              </c:numCache>
            </c:numRef>
          </c:val>
        </c:ser>
        <c:shape val="box"/>
        <c:axId val="63916672"/>
        <c:axId val="63930752"/>
        <c:axId val="0"/>
      </c:bar3DChart>
      <c:catAx>
        <c:axId val="63916672"/>
        <c:scaling>
          <c:orientation val="minMax"/>
        </c:scaling>
        <c:axPos val="b"/>
        <c:tickLblPos val="nextTo"/>
        <c:txPr>
          <a:bodyPr/>
          <a:lstStyle/>
          <a:p>
            <a:pPr>
              <a:defRPr sz="1500" b="1"/>
            </a:pPr>
            <a:endParaRPr lang="fr-FR"/>
          </a:p>
        </c:txPr>
        <c:crossAx val="63930752"/>
        <c:crosses val="autoZero"/>
        <c:auto val="1"/>
        <c:lblAlgn val="ctr"/>
        <c:lblOffset val="100"/>
      </c:catAx>
      <c:valAx>
        <c:axId val="63930752"/>
        <c:scaling>
          <c:orientation val="minMax"/>
        </c:scaling>
        <c:axPos val="l"/>
        <c:majorGridlines/>
        <c:numFmt formatCode="General" sourceLinked="1"/>
        <c:tickLblPos val="nextTo"/>
        <c:crossAx val="63916672"/>
        <c:crosses val="autoZero"/>
        <c:crossBetween val="between"/>
      </c:valAx>
    </c:plotArea>
    <c:plotVisOnly val="1"/>
  </c:chart>
  <c:spPr>
    <a:gradFill>
      <a:gsLst>
        <a:gs pos="0">
          <a:srgbClr val="FFFFFF"/>
        </a:gs>
        <a:gs pos="7001">
          <a:srgbClr val="E6E6E6"/>
        </a:gs>
        <a:gs pos="32001">
          <a:srgbClr val="7D8496"/>
        </a:gs>
        <a:gs pos="47000">
          <a:srgbClr val="E6E6E6"/>
        </a:gs>
        <a:gs pos="85001">
          <a:srgbClr val="7D8496"/>
        </a:gs>
        <a:gs pos="100000">
          <a:srgbClr val="E6E6E6"/>
        </a:gs>
      </a:gsLst>
      <a:lin ang="5400000" scaled="0"/>
    </a:gradFill>
  </c:spPr>
  <c:externalData r:id="rId1"/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fr-FR"/>
  <c:style val="40"/>
  <c:chart>
    <c:autoTitleDeleted val="1"/>
    <c:view3D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'Réponses pour graphes'!$A$23</c:f>
              <c:strCache>
                <c:ptCount val="1"/>
                <c:pt idx="0">
                  <c:v>Q10</c:v>
                </c:pt>
              </c:strCache>
            </c:strRef>
          </c:tx>
          <c:dLbls>
            <c:txPr>
              <a:bodyPr/>
              <a:lstStyle/>
              <a:p>
                <a:pPr>
                  <a:defRPr sz="2000"/>
                </a:pPr>
                <a:endParaRPr lang="fr-FR"/>
              </a:p>
            </c:txPr>
            <c:showVal val="1"/>
          </c:dLbls>
          <c:cat>
            <c:strRef>
              <c:f>'Réponses pour graphes'!$B$23:$D$23</c:f>
              <c:strCache>
                <c:ptCount val="3"/>
                <c:pt idx="0">
                  <c:v>Plus attractif</c:v>
                </c:pt>
                <c:pt idx="1">
                  <c:v>Aussi attractif</c:v>
                </c:pt>
                <c:pt idx="2">
                  <c:v>Moins attractif</c:v>
                </c:pt>
              </c:strCache>
            </c:strRef>
          </c:cat>
          <c:val>
            <c:numRef>
              <c:f>'Réponses pour graphes'!$B$24:$D$24</c:f>
              <c:numCache>
                <c:formatCode>General</c:formatCode>
                <c:ptCount val="3"/>
                <c:pt idx="0">
                  <c:v>54.3</c:v>
                </c:pt>
                <c:pt idx="1">
                  <c:v>37.700000000000003</c:v>
                </c:pt>
                <c:pt idx="2">
                  <c:v>8</c:v>
                </c:pt>
              </c:numCache>
            </c:numRef>
          </c:val>
        </c:ser>
        <c:shape val="box"/>
        <c:axId val="76676096"/>
        <c:axId val="76690176"/>
        <c:axId val="0"/>
      </c:bar3DChart>
      <c:catAx>
        <c:axId val="76676096"/>
        <c:scaling>
          <c:orientation val="minMax"/>
        </c:scaling>
        <c:axPos val="b"/>
        <c:tickLblPos val="nextTo"/>
        <c:txPr>
          <a:bodyPr/>
          <a:lstStyle/>
          <a:p>
            <a:pPr>
              <a:defRPr sz="1400" b="1"/>
            </a:pPr>
            <a:endParaRPr lang="fr-FR"/>
          </a:p>
        </c:txPr>
        <c:crossAx val="76690176"/>
        <c:crosses val="autoZero"/>
        <c:auto val="1"/>
        <c:lblAlgn val="ctr"/>
        <c:lblOffset val="100"/>
      </c:catAx>
      <c:valAx>
        <c:axId val="76690176"/>
        <c:scaling>
          <c:orientation val="minMax"/>
        </c:scaling>
        <c:axPos val="l"/>
        <c:majorGridlines/>
        <c:numFmt formatCode="General" sourceLinked="1"/>
        <c:tickLblPos val="nextTo"/>
        <c:crossAx val="76676096"/>
        <c:crosses val="autoZero"/>
        <c:crossBetween val="between"/>
      </c:valAx>
    </c:plotArea>
    <c:plotVisOnly val="1"/>
  </c:chart>
  <c:spPr>
    <a:gradFill>
      <a:gsLst>
        <a:gs pos="0">
          <a:srgbClr val="FFFFFF"/>
        </a:gs>
        <a:gs pos="7001">
          <a:srgbClr val="E6E6E6"/>
        </a:gs>
        <a:gs pos="32001">
          <a:srgbClr val="7D8496"/>
        </a:gs>
        <a:gs pos="47000">
          <a:srgbClr val="E6E6E6"/>
        </a:gs>
        <a:gs pos="85001">
          <a:srgbClr val="7D8496"/>
        </a:gs>
        <a:gs pos="100000">
          <a:srgbClr val="E6E6E6"/>
        </a:gs>
      </a:gsLst>
      <a:lin ang="5400000" scaled="0"/>
    </a:gradFill>
  </c:spPr>
  <c:externalData r:id="rId1"/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fr-FR"/>
  <c:style val="40"/>
  <c:chart>
    <c:autoTitleDeleted val="1"/>
    <c:view3D>
      <c:rAngAx val="1"/>
    </c:view3D>
    <c:plotArea>
      <c:layout>
        <c:manualLayout>
          <c:layoutTarget val="inner"/>
          <c:xMode val="edge"/>
          <c:yMode val="edge"/>
          <c:x val="6.9730382852795425E-2"/>
          <c:y val="1.5786195547884643E-2"/>
          <c:w val="0.91317388806416577"/>
          <c:h val="0.9160948312366336"/>
        </c:manualLayout>
      </c:layout>
      <c:bar3DChart>
        <c:barDir val="col"/>
        <c:grouping val="clustered"/>
        <c:ser>
          <c:idx val="0"/>
          <c:order val="0"/>
          <c:tx>
            <c:strRef>
              <c:f>'Réponses pour graphes'!$A$26</c:f>
              <c:strCache>
                <c:ptCount val="1"/>
                <c:pt idx="0">
                  <c:v>Q11</c:v>
                </c:pt>
              </c:strCache>
            </c:strRef>
          </c:tx>
          <c:dLbls>
            <c:txPr>
              <a:bodyPr/>
              <a:lstStyle/>
              <a:p>
                <a:pPr>
                  <a:defRPr sz="2000"/>
                </a:pPr>
                <a:endParaRPr lang="fr-FR"/>
              </a:p>
            </c:txPr>
            <c:showVal val="1"/>
          </c:dLbls>
          <c:cat>
            <c:strRef>
              <c:f>'Réponses pour graphes'!$B$26:$D$26</c:f>
              <c:strCache>
                <c:ptCount val="3"/>
                <c:pt idx="0">
                  <c:v>Plus compréhensible</c:v>
                </c:pt>
                <c:pt idx="1">
                  <c:v>Aussi compréhensible</c:v>
                </c:pt>
                <c:pt idx="2">
                  <c:v>Moins compréhensible</c:v>
                </c:pt>
              </c:strCache>
            </c:strRef>
          </c:cat>
          <c:val>
            <c:numRef>
              <c:f>'Réponses pour graphes'!$B$27:$D$27</c:f>
              <c:numCache>
                <c:formatCode>General</c:formatCode>
                <c:ptCount val="3"/>
                <c:pt idx="0">
                  <c:v>43.2</c:v>
                </c:pt>
                <c:pt idx="1">
                  <c:v>49.8</c:v>
                </c:pt>
                <c:pt idx="2">
                  <c:v>7</c:v>
                </c:pt>
              </c:numCache>
            </c:numRef>
          </c:val>
        </c:ser>
        <c:shape val="box"/>
        <c:axId val="76739712"/>
        <c:axId val="76741248"/>
        <c:axId val="0"/>
      </c:bar3DChart>
      <c:catAx>
        <c:axId val="76739712"/>
        <c:scaling>
          <c:orientation val="minMax"/>
        </c:scaling>
        <c:axPos val="b"/>
        <c:tickLblPos val="nextTo"/>
        <c:txPr>
          <a:bodyPr/>
          <a:lstStyle/>
          <a:p>
            <a:pPr>
              <a:defRPr sz="1000" b="1"/>
            </a:pPr>
            <a:endParaRPr lang="fr-FR"/>
          </a:p>
        </c:txPr>
        <c:crossAx val="76741248"/>
        <c:crosses val="autoZero"/>
        <c:auto val="1"/>
        <c:lblAlgn val="ctr"/>
        <c:lblOffset val="100"/>
      </c:catAx>
      <c:valAx>
        <c:axId val="76741248"/>
        <c:scaling>
          <c:orientation val="minMax"/>
        </c:scaling>
        <c:axPos val="l"/>
        <c:majorGridlines/>
        <c:numFmt formatCode="General" sourceLinked="1"/>
        <c:tickLblPos val="nextTo"/>
        <c:crossAx val="76739712"/>
        <c:crosses val="autoZero"/>
        <c:crossBetween val="between"/>
      </c:valAx>
    </c:plotArea>
    <c:plotVisOnly val="1"/>
  </c:chart>
  <c:spPr>
    <a:gradFill>
      <a:gsLst>
        <a:gs pos="0">
          <a:srgbClr val="FFFFFF"/>
        </a:gs>
        <a:gs pos="7001">
          <a:srgbClr val="E6E6E6"/>
        </a:gs>
        <a:gs pos="32001">
          <a:srgbClr val="7D8496"/>
        </a:gs>
        <a:gs pos="47000">
          <a:srgbClr val="E6E6E6"/>
        </a:gs>
        <a:gs pos="85001">
          <a:srgbClr val="7D8496"/>
        </a:gs>
        <a:gs pos="100000">
          <a:srgbClr val="E6E6E6"/>
        </a:gs>
      </a:gsLst>
      <a:lin ang="5400000" scaled="0"/>
    </a:gradFill>
  </c:spPr>
  <c:externalData r:id="rId1"/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fr-FR"/>
  <c:style val="40"/>
  <c:chart>
    <c:autoTitleDeleted val="1"/>
    <c:view3D>
      <c:rAngAx val="1"/>
    </c:view3D>
    <c:plotArea>
      <c:layout>
        <c:manualLayout>
          <c:layoutTarget val="inner"/>
          <c:xMode val="edge"/>
          <c:yMode val="edge"/>
          <c:x val="7.0812828083989504E-2"/>
          <c:y val="3.5398230088495596E-2"/>
          <c:w val="0.87363161636045883"/>
          <c:h val="0.90391213691889605"/>
        </c:manualLayout>
      </c:layout>
      <c:bar3DChart>
        <c:barDir val="col"/>
        <c:grouping val="clustered"/>
        <c:ser>
          <c:idx val="0"/>
          <c:order val="0"/>
          <c:tx>
            <c:strRef>
              <c:f>'Réponses pour graphes'!$A$29</c:f>
              <c:strCache>
                <c:ptCount val="1"/>
                <c:pt idx="0">
                  <c:v>Q12</c:v>
                </c:pt>
              </c:strCache>
            </c:strRef>
          </c:tx>
          <c:dLbls>
            <c:txPr>
              <a:bodyPr/>
              <a:lstStyle/>
              <a:p>
                <a:pPr>
                  <a:defRPr sz="2000" b="1"/>
                </a:pPr>
                <a:endParaRPr lang="fr-FR"/>
              </a:p>
            </c:txPr>
            <c:showVal val="1"/>
          </c:dLbls>
          <c:cat>
            <c:strRef>
              <c:f>'Réponses pour graphes'!$B$29:$D$29</c:f>
              <c:strCache>
                <c:ptCount val="3"/>
                <c:pt idx="0">
                  <c:v>Quotidien</c:v>
                </c:pt>
                <c:pt idx="1">
                  <c:v>Assez régulier</c:v>
                </c:pt>
                <c:pt idx="2">
                  <c:v>Rare</c:v>
                </c:pt>
              </c:strCache>
            </c:strRef>
          </c:cat>
          <c:val>
            <c:numRef>
              <c:f>'Réponses pour graphes'!$B$30:$D$30</c:f>
              <c:numCache>
                <c:formatCode>General</c:formatCode>
                <c:ptCount val="3"/>
                <c:pt idx="0">
                  <c:v>35.200000000000003</c:v>
                </c:pt>
                <c:pt idx="1">
                  <c:v>46.3</c:v>
                </c:pt>
                <c:pt idx="2">
                  <c:v>18.5</c:v>
                </c:pt>
              </c:numCache>
            </c:numRef>
          </c:val>
        </c:ser>
        <c:shape val="box"/>
        <c:axId val="76310400"/>
        <c:axId val="76311936"/>
        <c:axId val="0"/>
      </c:bar3DChart>
      <c:catAx>
        <c:axId val="76310400"/>
        <c:scaling>
          <c:orientation val="minMax"/>
        </c:scaling>
        <c:axPos val="b"/>
        <c:tickLblPos val="nextTo"/>
        <c:txPr>
          <a:bodyPr/>
          <a:lstStyle/>
          <a:p>
            <a:pPr>
              <a:defRPr sz="1400" b="1"/>
            </a:pPr>
            <a:endParaRPr lang="fr-FR"/>
          </a:p>
        </c:txPr>
        <c:crossAx val="76311936"/>
        <c:crosses val="autoZero"/>
        <c:auto val="1"/>
        <c:lblAlgn val="ctr"/>
        <c:lblOffset val="100"/>
      </c:catAx>
      <c:valAx>
        <c:axId val="76311936"/>
        <c:scaling>
          <c:orientation val="minMax"/>
        </c:scaling>
        <c:axPos val="l"/>
        <c:majorGridlines/>
        <c:numFmt formatCode="General" sourceLinked="1"/>
        <c:tickLblPos val="nextTo"/>
        <c:crossAx val="76310400"/>
        <c:crosses val="autoZero"/>
        <c:crossBetween val="between"/>
      </c:valAx>
    </c:plotArea>
    <c:plotVisOnly val="1"/>
  </c:chart>
  <c:spPr>
    <a:gradFill>
      <a:gsLst>
        <a:gs pos="0">
          <a:srgbClr val="FFFFFF"/>
        </a:gs>
        <a:gs pos="7001">
          <a:srgbClr val="E6E6E6"/>
        </a:gs>
        <a:gs pos="32001">
          <a:srgbClr val="7D8496"/>
        </a:gs>
        <a:gs pos="47000">
          <a:srgbClr val="E6E6E6"/>
        </a:gs>
        <a:gs pos="85001">
          <a:srgbClr val="7D8496"/>
        </a:gs>
        <a:gs pos="100000">
          <a:srgbClr val="E6E6E6"/>
        </a:gs>
      </a:gsLst>
      <a:lin ang="5400000" scaled="0"/>
    </a:gradFill>
  </c:spPr>
  <c:externalData r:id="rId1"/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fr-FR"/>
  <c:style val="40"/>
  <c:chart>
    <c:view3D>
      <c:rAngAx val="1"/>
    </c:view3D>
    <c:plotArea>
      <c:layout>
        <c:manualLayout>
          <c:layoutTarget val="inner"/>
          <c:xMode val="edge"/>
          <c:yMode val="edge"/>
          <c:x val="7.0812828083989504E-2"/>
          <c:y val="2.4506466984343087E-2"/>
          <c:w val="0.87363161636045927"/>
          <c:h val="0.90391213691889605"/>
        </c:manualLayout>
      </c:layout>
      <c:bar3DChart>
        <c:barDir val="col"/>
        <c:grouping val="clustered"/>
        <c:ser>
          <c:idx val="0"/>
          <c:order val="0"/>
          <c:dLbls>
            <c:txPr>
              <a:bodyPr/>
              <a:lstStyle/>
              <a:p>
                <a:pPr>
                  <a:defRPr sz="1800" b="1"/>
                </a:pPr>
                <a:endParaRPr lang="fr-FR"/>
              </a:p>
            </c:txPr>
            <c:showVal val="1"/>
          </c:dLbls>
          <c:cat>
            <c:strRef>
              <c:f>'Réponses pour graphes'!$B$32:$D$32</c:f>
              <c:strCache>
                <c:ptCount val="3"/>
                <c:pt idx="0">
                  <c:v>Assez fréquent</c:v>
                </c:pt>
                <c:pt idx="1">
                  <c:v>Exceptionnel</c:v>
                </c:pt>
                <c:pt idx="2">
                  <c:v>Inexistant</c:v>
                </c:pt>
              </c:strCache>
            </c:strRef>
          </c:cat>
          <c:val>
            <c:numRef>
              <c:f>'Réponses pour graphes'!$B$33:$D$33</c:f>
              <c:numCache>
                <c:formatCode>General</c:formatCode>
                <c:ptCount val="3"/>
                <c:pt idx="0">
                  <c:v>20.399999999999999</c:v>
                </c:pt>
                <c:pt idx="1">
                  <c:v>54.7</c:v>
                </c:pt>
                <c:pt idx="2">
                  <c:v>24.9</c:v>
                </c:pt>
              </c:numCache>
            </c:numRef>
          </c:val>
        </c:ser>
        <c:shape val="box"/>
        <c:axId val="76342784"/>
        <c:axId val="76344320"/>
        <c:axId val="0"/>
      </c:bar3DChart>
      <c:catAx>
        <c:axId val="76342784"/>
        <c:scaling>
          <c:orientation val="minMax"/>
        </c:scaling>
        <c:axPos val="b"/>
        <c:tickLblPos val="nextTo"/>
        <c:txPr>
          <a:bodyPr/>
          <a:lstStyle/>
          <a:p>
            <a:pPr>
              <a:defRPr sz="1200" b="1"/>
            </a:pPr>
            <a:endParaRPr lang="fr-FR"/>
          </a:p>
        </c:txPr>
        <c:crossAx val="76344320"/>
        <c:crosses val="autoZero"/>
        <c:auto val="1"/>
        <c:lblAlgn val="ctr"/>
        <c:lblOffset val="100"/>
      </c:catAx>
      <c:valAx>
        <c:axId val="76344320"/>
        <c:scaling>
          <c:orientation val="minMax"/>
        </c:scaling>
        <c:axPos val="l"/>
        <c:majorGridlines/>
        <c:numFmt formatCode="General" sourceLinked="1"/>
        <c:tickLblPos val="nextTo"/>
        <c:crossAx val="76342784"/>
        <c:crosses val="autoZero"/>
        <c:crossBetween val="between"/>
      </c:valAx>
    </c:plotArea>
    <c:plotVisOnly val="1"/>
  </c:chart>
  <c:spPr>
    <a:gradFill>
      <a:gsLst>
        <a:gs pos="0">
          <a:srgbClr val="FFFFFF"/>
        </a:gs>
        <a:gs pos="7001">
          <a:srgbClr val="E6E6E6"/>
        </a:gs>
        <a:gs pos="32001">
          <a:srgbClr val="7D8496"/>
        </a:gs>
        <a:gs pos="47000">
          <a:srgbClr val="E6E6E6"/>
        </a:gs>
        <a:gs pos="85001">
          <a:srgbClr val="7D8496"/>
        </a:gs>
        <a:gs pos="100000">
          <a:srgbClr val="E6E6E6"/>
        </a:gs>
      </a:gsLst>
      <a:lin ang="5400000" scaled="0"/>
    </a:gradFill>
  </c:spPr>
  <c:externalData r:id="rId1"/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fr-FR"/>
  <c:style val="34"/>
  <c:chart>
    <c:view3D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'Réponses pour graphes'!$F$36</c:f>
              <c:strCache>
                <c:ptCount val="1"/>
                <c:pt idx="0">
                  <c:v>1ère </c:v>
                </c:pt>
              </c:strCache>
            </c:strRef>
          </c:tx>
          <c:cat>
            <c:strRef>
              <c:f>'Réponses pour graphes'!$G$35:$J$35</c:f>
              <c:strCache>
                <c:ptCount val="4"/>
                <c:pt idx="0">
                  <c:v>Beaucoup </c:v>
                </c:pt>
                <c:pt idx="1">
                  <c:v>Moyennement</c:v>
                </c:pt>
                <c:pt idx="2">
                  <c:v>Un peu</c:v>
                </c:pt>
                <c:pt idx="3">
                  <c:v>Pas du tout</c:v>
                </c:pt>
              </c:strCache>
            </c:strRef>
          </c:cat>
          <c:val>
            <c:numRef>
              <c:f>'Réponses pour graphes'!$G$36:$J$36</c:f>
              <c:numCache>
                <c:formatCode>General</c:formatCode>
                <c:ptCount val="4"/>
                <c:pt idx="0">
                  <c:v>46.1</c:v>
                </c:pt>
                <c:pt idx="1">
                  <c:v>42.2</c:v>
                </c:pt>
                <c:pt idx="2">
                  <c:v>8.6</c:v>
                </c:pt>
                <c:pt idx="3">
                  <c:v>3.1</c:v>
                </c:pt>
              </c:numCache>
            </c:numRef>
          </c:val>
        </c:ser>
        <c:ser>
          <c:idx val="1"/>
          <c:order val="1"/>
          <c:tx>
            <c:strRef>
              <c:f>'Réponses pour graphes'!$F$37</c:f>
              <c:strCache>
                <c:ptCount val="1"/>
                <c:pt idx="0">
                  <c:v>Tale</c:v>
                </c:pt>
              </c:strCache>
            </c:strRef>
          </c:tx>
          <c:cat>
            <c:strRef>
              <c:f>'Réponses pour graphes'!$G$35:$J$35</c:f>
              <c:strCache>
                <c:ptCount val="4"/>
                <c:pt idx="0">
                  <c:v>Beaucoup </c:v>
                </c:pt>
                <c:pt idx="1">
                  <c:v>Moyennement</c:v>
                </c:pt>
                <c:pt idx="2">
                  <c:v>Un peu</c:v>
                </c:pt>
                <c:pt idx="3">
                  <c:v>Pas du tout</c:v>
                </c:pt>
              </c:strCache>
            </c:strRef>
          </c:cat>
          <c:val>
            <c:numRef>
              <c:f>'Réponses pour graphes'!$G$37:$J$37</c:f>
              <c:numCache>
                <c:formatCode>General</c:formatCode>
                <c:ptCount val="4"/>
                <c:pt idx="0">
                  <c:v>41.3</c:v>
                </c:pt>
                <c:pt idx="1">
                  <c:v>43.1</c:v>
                </c:pt>
                <c:pt idx="2">
                  <c:v>11.3</c:v>
                </c:pt>
                <c:pt idx="3">
                  <c:v>4.4000000000000004</c:v>
                </c:pt>
              </c:numCache>
            </c:numRef>
          </c:val>
        </c:ser>
        <c:shape val="box"/>
        <c:axId val="77986432"/>
        <c:axId val="77861248"/>
        <c:axId val="0"/>
      </c:bar3DChart>
      <c:catAx>
        <c:axId val="77986432"/>
        <c:scaling>
          <c:orientation val="minMax"/>
        </c:scaling>
        <c:axPos val="b"/>
        <c:tickLblPos val="nextTo"/>
        <c:txPr>
          <a:bodyPr/>
          <a:lstStyle/>
          <a:p>
            <a:pPr>
              <a:defRPr b="1"/>
            </a:pPr>
            <a:endParaRPr lang="fr-FR"/>
          </a:p>
        </c:txPr>
        <c:crossAx val="77861248"/>
        <c:crosses val="autoZero"/>
        <c:auto val="1"/>
        <c:lblAlgn val="ctr"/>
        <c:lblOffset val="100"/>
      </c:catAx>
      <c:valAx>
        <c:axId val="77861248"/>
        <c:scaling>
          <c:orientation val="minMax"/>
        </c:scaling>
        <c:axPos val="l"/>
        <c:majorGridlines/>
        <c:numFmt formatCode="General" sourceLinked="1"/>
        <c:tickLblPos val="nextTo"/>
        <c:crossAx val="77986432"/>
        <c:crosses val="autoZero"/>
        <c:crossBetween val="between"/>
      </c:valAx>
    </c:plotArea>
    <c:legend>
      <c:legendPos val="r"/>
      <c:layout/>
    </c:legend>
    <c:plotVisOnly val="1"/>
  </c:chart>
  <c:spPr>
    <a:gradFill>
      <a:gsLst>
        <a:gs pos="0">
          <a:srgbClr val="FFFFFF"/>
        </a:gs>
        <a:gs pos="7001">
          <a:srgbClr val="E6E6E6"/>
        </a:gs>
        <a:gs pos="32001">
          <a:srgbClr val="7D8496"/>
        </a:gs>
        <a:gs pos="47000">
          <a:srgbClr val="E6E6E6"/>
        </a:gs>
        <a:gs pos="85001">
          <a:srgbClr val="7D8496"/>
        </a:gs>
        <a:gs pos="100000">
          <a:srgbClr val="E6E6E6"/>
        </a:gs>
      </a:gsLst>
      <a:lin ang="5400000" scaled="0"/>
    </a:gradFill>
  </c:spPr>
  <c:externalData r:id="rId1"/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fr-FR"/>
  <c:style val="40"/>
  <c:chart>
    <c:view3D>
      <c:rAngAx val="1"/>
    </c:view3D>
    <c:plotArea>
      <c:layout>
        <c:manualLayout>
          <c:layoutTarget val="inner"/>
          <c:xMode val="edge"/>
          <c:yMode val="edge"/>
          <c:x val="7.9977472741124003E-2"/>
          <c:y val="6.1147275203882606E-2"/>
          <c:w val="0.90112581736950237"/>
          <c:h val="0.75956952668420064"/>
        </c:manualLayout>
      </c:layout>
      <c:bar3DChart>
        <c:barDir val="col"/>
        <c:grouping val="clustered"/>
        <c:ser>
          <c:idx val="0"/>
          <c:order val="0"/>
          <c:dLbls>
            <c:txPr>
              <a:bodyPr/>
              <a:lstStyle/>
              <a:p>
                <a:pPr>
                  <a:defRPr sz="1800" b="1"/>
                </a:pPr>
                <a:endParaRPr lang="fr-FR"/>
              </a:p>
            </c:txPr>
            <c:showVal val="1"/>
          </c:dLbls>
          <c:cat>
            <c:strRef>
              <c:f>'Réponses pour graphes'!$B$35:$E$35</c:f>
              <c:strCache>
                <c:ptCount val="4"/>
                <c:pt idx="0">
                  <c:v>Beaucoup </c:v>
                </c:pt>
                <c:pt idx="1">
                  <c:v>Moyennement</c:v>
                </c:pt>
                <c:pt idx="2">
                  <c:v>Un peu</c:v>
                </c:pt>
                <c:pt idx="3">
                  <c:v>Pas du tout</c:v>
                </c:pt>
              </c:strCache>
            </c:strRef>
          </c:cat>
          <c:val>
            <c:numRef>
              <c:f>'Réponses pour graphes'!$B$36:$E$36</c:f>
              <c:numCache>
                <c:formatCode>General</c:formatCode>
                <c:ptCount val="4"/>
                <c:pt idx="0">
                  <c:v>43.4</c:v>
                </c:pt>
                <c:pt idx="1">
                  <c:v>42.7</c:v>
                </c:pt>
                <c:pt idx="2">
                  <c:v>10.1</c:v>
                </c:pt>
                <c:pt idx="3">
                  <c:v>3.8</c:v>
                </c:pt>
              </c:numCache>
            </c:numRef>
          </c:val>
        </c:ser>
        <c:shape val="box"/>
        <c:axId val="77885824"/>
        <c:axId val="77887360"/>
        <c:axId val="0"/>
      </c:bar3DChart>
      <c:catAx>
        <c:axId val="77885824"/>
        <c:scaling>
          <c:orientation val="minMax"/>
        </c:scaling>
        <c:axPos val="b"/>
        <c:tickLblPos val="nextTo"/>
        <c:txPr>
          <a:bodyPr/>
          <a:lstStyle/>
          <a:p>
            <a:pPr>
              <a:defRPr sz="1200" b="1"/>
            </a:pPr>
            <a:endParaRPr lang="fr-FR"/>
          </a:p>
        </c:txPr>
        <c:crossAx val="77887360"/>
        <c:crosses val="autoZero"/>
        <c:auto val="1"/>
        <c:lblAlgn val="ctr"/>
        <c:lblOffset val="100"/>
      </c:catAx>
      <c:valAx>
        <c:axId val="77887360"/>
        <c:scaling>
          <c:orientation val="minMax"/>
        </c:scaling>
        <c:axPos val="l"/>
        <c:majorGridlines/>
        <c:numFmt formatCode="General" sourceLinked="1"/>
        <c:tickLblPos val="nextTo"/>
        <c:crossAx val="77885824"/>
        <c:crosses val="autoZero"/>
        <c:crossBetween val="between"/>
      </c:valAx>
    </c:plotArea>
    <c:plotVisOnly val="1"/>
  </c:chart>
  <c:spPr>
    <a:gradFill>
      <a:gsLst>
        <a:gs pos="0">
          <a:srgbClr val="FFFFFF"/>
        </a:gs>
        <a:gs pos="7001">
          <a:srgbClr val="E6E6E6"/>
        </a:gs>
        <a:gs pos="32001">
          <a:srgbClr val="7D8496"/>
        </a:gs>
        <a:gs pos="47000">
          <a:srgbClr val="E6E6E6"/>
        </a:gs>
        <a:gs pos="85001">
          <a:srgbClr val="7D8496"/>
        </a:gs>
        <a:gs pos="100000">
          <a:srgbClr val="E6E6E6"/>
        </a:gs>
      </a:gsLst>
      <a:lin ang="5400000" scaled="0"/>
    </a:gradFill>
  </c:spPr>
  <c:externalData r:id="rId1"/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fr-FR"/>
  <c:style val="40"/>
  <c:chart>
    <c:view3D>
      <c:rAngAx val="1"/>
    </c:view3D>
    <c:plotArea>
      <c:layout/>
      <c:bar3DChart>
        <c:barDir val="col"/>
        <c:grouping val="clustered"/>
        <c:ser>
          <c:idx val="0"/>
          <c:order val="0"/>
          <c:dLbls>
            <c:txPr>
              <a:bodyPr/>
              <a:lstStyle/>
              <a:p>
                <a:pPr>
                  <a:defRPr sz="1800" b="1"/>
                </a:pPr>
                <a:endParaRPr lang="fr-FR"/>
              </a:p>
            </c:txPr>
            <c:showVal val="1"/>
          </c:dLbls>
          <c:cat>
            <c:strRef>
              <c:f>'Réponses pour graphes'!$B$41:$C$41</c:f>
              <c:strCache>
                <c:ptCount val="2"/>
                <c:pt idx="0">
                  <c:v>Garçon</c:v>
                </c:pt>
                <c:pt idx="1">
                  <c:v>Fille</c:v>
                </c:pt>
              </c:strCache>
            </c:strRef>
          </c:cat>
          <c:val>
            <c:numRef>
              <c:f>'Réponses pour graphes'!$B$42:$C$42</c:f>
              <c:numCache>
                <c:formatCode>General</c:formatCode>
                <c:ptCount val="2"/>
                <c:pt idx="0">
                  <c:v>57.4</c:v>
                </c:pt>
                <c:pt idx="1">
                  <c:v>42.6</c:v>
                </c:pt>
              </c:numCache>
            </c:numRef>
          </c:val>
        </c:ser>
        <c:shape val="box"/>
        <c:axId val="77907840"/>
        <c:axId val="77909376"/>
        <c:axId val="0"/>
      </c:bar3DChart>
      <c:catAx>
        <c:axId val="77907840"/>
        <c:scaling>
          <c:orientation val="minMax"/>
        </c:scaling>
        <c:axPos val="b"/>
        <c:tickLblPos val="nextTo"/>
        <c:txPr>
          <a:bodyPr/>
          <a:lstStyle/>
          <a:p>
            <a:pPr>
              <a:defRPr sz="1400" b="1"/>
            </a:pPr>
            <a:endParaRPr lang="fr-FR"/>
          </a:p>
        </c:txPr>
        <c:crossAx val="77909376"/>
        <c:crosses val="autoZero"/>
        <c:auto val="1"/>
        <c:lblAlgn val="ctr"/>
        <c:lblOffset val="100"/>
      </c:catAx>
      <c:valAx>
        <c:axId val="77909376"/>
        <c:scaling>
          <c:orientation val="minMax"/>
        </c:scaling>
        <c:axPos val="l"/>
        <c:majorGridlines/>
        <c:numFmt formatCode="General" sourceLinked="1"/>
        <c:tickLblPos val="nextTo"/>
        <c:crossAx val="77907840"/>
        <c:crosses val="autoZero"/>
        <c:crossBetween val="between"/>
      </c:valAx>
    </c:plotArea>
    <c:plotVisOnly val="1"/>
  </c:chart>
  <c:spPr>
    <a:gradFill>
      <a:gsLst>
        <a:gs pos="0">
          <a:srgbClr val="FFFFFF"/>
        </a:gs>
        <a:gs pos="7001">
          <a:srgbClr val="E6E6E6"/>
        </a:gs>
        <a:gs pos="32001">
          <a:srgbClr val="7D8496"/>
        </a:gs>
        <a:gs pos="47000">
          <a:srgbClr val="E6E6E6"/>
        </a:gs>
        <a:gs pos="85001">
          <a:srgbClr val="7D8496"/>
        </a:gs>
        <a:gs pos="100000">
          <a:srgbClr val="E6E6E6"/>
        </a:gs>
      </a:gsLst>
      <a:lin ang="5400000" scaled="0"/>
    </a:gradFill>
  </c:spPr>
  <c:externalData r:id="rId1"/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fr-FR"/>
  <c:style val="40"/>
  <c:chart>
    <c:view3D>
      <c:rAngAx val="1"/>
    </c:view3D>
    <c:plotArea>
      <c:layout>
        <c:manualLayout>
          <c:layoutTarget val="inner"/>
          <c:xMode val="edge"/>
          <c:yMode val="edge"/>
          <c:x val="7.0812828083989504E-2"/>
          <c:y val="1.5786195547884643E-2"/>
          <c:w val="0.87363161636045927"/>
          <c:h val="0.87233974582312679"/>
        </c:manualLayout>
      </c:layout>
      <c:bar3DChart>
        <c:barDir val="col"/>
        <c:grouping val="clustered"/>
        <c:ser>
          <c:idx val="0"/>
          <c:order val="0"/>
          <c:dLbls>
            <c:txPr>
              <a:bodyPr/>
              <a:lstStyle/>
              <a:p>
                <a:pPr>
                  <a:defRPr sz="1800" b="1"/>
                </a:pPr>
                <a:endParaRPr lang="fr-FR"/>
              </a:p>
            </c:txPr>
            <c:showVal val="1"/>
          </c:dLbls>
          <c:cat>
            <c:strRef>
              <c:f>'Réponses pour graphes'!$B$38:$E$38</c:f>
              <c:strCache>
                <c:ptCount val="4"/>
                <c:pt idx="0">
                  <c:v> Entre 15 et 20</c:v>
                </c:pt>
                <c:pt idx="1">
                  <c:v>Entre 10 et 15</c:v>
                </c:pt>
                <c:pt idx="2">
                  <c:v>Entre 5 et 10</c:v>
                </c:pt>
                <c:pt idx="3">
                  <c:v>En dessous de 5</c:v>
                </c:pt>
              </c:strCache>
            </c:strRef>
          </c:cat>
          <c:val>
            <c:numRef>
              <c:f>'Réponses pour graphes'!$B$39:$E$39</c:f>
              <c:numCache>
                <c:formatCode>General</c:formatCode>
                <c:ptCount val="4"/>
                <c:pt idx="0">
                  <c:v>15.6</c:v>
                </c:pt>
                <c:pt idx="1">
                  <c:v>59.9</c:v>
                </c:pt>
                <c:pt idx="2">
                  <c:v>23</c:v>
                </c:pt>
                <c:pt idx="3">
                  <c:v>1.4</c:v>
                </c:pt>
              </c:numCache>
            </c:numRef>
          </c:val>
        </c:ser>
        <c:shape val="box"/>
        <c:axId val="78146560"/>
        <c:axId val="78160640"/>
        <c:axId val="0"/>
      </c:bar3DChart>
      <c:catAx>
        <c:axId val="78146560"/>
        <c:scaling>
          <c:orientation val="minMax"/>
        </c:scaling>
        <c:axPos val="b"/>
        <c:tickLblPos val="nextTo"/>
        <c:txPr>
          <a:bodyPr/>
          <a:lstStyle/>
          <a:p>
            <a:pPr>
              <a:defRPr sz="1400" b="1"/>
            </a:pPr>
            <a:endParaRPr lang="fr-FR"/>
          </a:p>
        </c:txPr>
        <c:crossAx val="78160640"/>
        <c:crosses val="autoZero"/>
        <c:auto val="1"/>
        <c:lblAlgn val="ctr"/>
        <c:lblOffset val="100"/>
      </c:catAx>
      <c:valAx>
        <c:axId val="78160640"/>
        <c:scaling>
          <c:orientation val="minMax"/>
        </c:scaling>
        <c:axPos val="l"/>
        <c:majorGridlines/>
        <c:numFmt formatCode="General" sourceLinked="1"/>
        <c:tickLblPos val="nextTo"/>
        <c:crossAx val="78146560"/>
        <c:crosses val="autoZero"/>
        <c:crossBetween val="between"/>
      </c:valAx>
    </c:plotArea>
    <c:plotVisOnly val="1"/>
  </c:chart>
  <c:spPr>
    <a:gradFill>
      <a:gsLst>
        <a:gs pos="0">
          <a:srgbClr val="FFFFFF"/>
        </a:gs>
        <a:gs pos="7001">
          <a:srgbClr val="E6E6E6"/>
        </a:gs>
        <a:gs pos="32001">
          <a:srgbClr val="7D8496"/>
        </a:gs>
        <a:gs pos="47000">
          <a:srgbClr val="E6E6E6"/>
        </a:gs>
        <a:gs pos="85001">
          <a:srgbClr val="7D8496"/>
        </a:gs>
        <a:gs pos="100000">
          <a:srgbClr val="E6E6E6"/>
        </a:gs>
      </a:gsLst>
      <a:lin ang="5400000" scaled="0"/>
    </a:gradFill>
  </c:spPr>
  <c:externalData r:id="rId1"/>
</c:chartSpace>
</file>

<file path=ppt/charts/chart1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fr-FR"/>
  <c:style val="34"/>
  <c:chart>
    <c:view3D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'C:\Users\BOUSSEYROUX\AppData\Local\Microsoft\Windows\Temporary Internet Files\Content.Outlook\AXKHDPSC\[Bilan questionnaire travail stats.xlsx]Feuil1'!$W$10</c:f>
              <c:strCache>
                <c:ptCount val="1"/>
                <c:pt idx="0">
                  <c:v>garçons</c:v>
                </c:pt>
              </c:strCache>
            </c:strRef>
          </c:tx>
          <c:dLbls>
            <c:numFmt formatCode="#,##0.0" sourceLinked="0"/>
            <c:txPr>
              <a:bodyPr/>
              <a:lstStyle/>
              <a:p>
                <a:pPr>
                  <a:defRPr b="1"/>
                </a:pPr>
                <a:endParaRPr lang="fr-FR"/>
              </a:p>
            </c:txPr>
            <c:showVal val="1"/>
          </c:dLbls>
          <c:cat>
            <c:strRef>
              <c:f>'C:\Users\BOUSSEYROUX\AppData\Local\Microsoft\Windows\Temporary Internet Files\Content.Outlook\AXKHDPSC\[Bilan questionnaire travail stats.xlsx]Feuil1'!$V$11:$V$14</c:f>
              <c:strCache>
                <c:ptCount val="4"/>
                <c:pt idx="0">
                  <c:v>Beaucoup</c:v>
                </c:pt>
                <c:pt idx="1">
                  <c:v>Moyennement</c:v>
                </c:pt>
                <c:pt idx="2">
                  <c:v>Un peu</c:v>
                </c:pt>
                <c:pt idx="3">
                  <c:v>Pas du tout</c:v>
                </c:pt>
              </c:strCache>
            </c:strRef>
          </c:cat>
          <c:val>
            <c:numRef>
              <c:f>'C:\Users\BOUSSEYROUX\AppData\Local\Microsoft\Windows\Temporary Internet Files\Content.Outlook\AXKHDPSC\[Bilan questionnaire travail stats.xlsx]Feuil1'!$W$11:$W$14</c:f>
              <c:numCache>
                <c:formatCode>General</c:formatCode>
                <c:ptCount val="4"/>
                <c:pt idx="0">
                  <c:v>45.341614906832213</c:v>
                </c:pt>
                <c:pt idx="1">
                  <c:v>42.857142857142748</c:v>
                </c:pt>
                <c:pt idx="2">
                  <c:v>8.6956521739130448</c:v>
                </c:pt>
                <c:pt idx="3">
                  <c:v>3.1055900621118067</c:v>
                </c:pt>
              </c:numCache>
            </c:numRef>
          </c:val>
        </c:ser>
        <c:ser>
          <c:idx val="1"/>
          <c:order val="1"/>
          <c:tx>
            <c:strRef>
              <c:f>'C:\Users\BOUSSEYROUX\AppData\Local\Microsoft\Windows\Temporary Internet Files\Content.Outlook\AXKHDPSC\[Bilan questionnaire travail stats.xlsx]Feuil1'!$X$10</c:f>
              <c:strCache>
                <c:ptCount val="1"/>
                <c:pt idx="0">
                  <c:v>filles</c:v>
                </c:pt>
              </c:strCache>
            </c:strRef>
          </c:tx>
          <c:dLbls>
            <c:txPr>
              <a:bodyPr/>
              <a:lstStyle/>
              <a:p>
                <a:pPr>
                  <a:defRPr b="1"/>
                </a:pPr>
                <a:endParaRPr lang="fr-FR"/>
              </a:p>
            </c:txPr>
            <c:showVal val="1"/>
          </c:dLbls>
          <c:cat>
            <c:strRef>
              <c:f>'C:\Users\BOUSSEYROUX\AppData\Local\Microsoft\Windows\Temporary Internet Files\Content.Outlook\AXKHDPSC\[Bilan questionnaire travail stats.xlsx]Feuil1'!$V$11:$V$14</c:f>
              <c:strCache>
                <c:ptCount val="4"/>
                <c:pt idx="0">
                  <c:v>Beaucoup</c:v>
                </c:pt>
                <c:pt idx="1">
                  <c:v>Moyennement</c:v>
                </c:pt>
                <c:pt idx="2">
                  <c:v>Un peu</c:v>
                </c:pt>
                <c:pt idx="3">
                  <c:v>Pas du tout</c:v>
                </c:pt>
              </c:strCache>
            </c:strRef>
          </c:cat>
          <c:val>
            <c:numRef>
              <c:f>'C:\Users\BOUSSEYROUX\AppData\Local\Microsoft\Windows\Temporary Internet Files\Content.Outlook\AXKHDPSC\[Bilan questionnaire travail stats.xlsx]Feuil1'!$X$11:$X$14</c:f>
              <c:numCache>
                <c:formatCode>General</c:formatCode>
                <c:ptCount val="4"/>
                <c:pt idx="0">
                  <c:v>40</c:v>
                </c:pt>
                <c:pt idx="1">
                  <c:v>42.5</c:v>
                </c:pt>
                <c:pt idx="2">
                  <c:v>12.5</c:v>
                </c:pt>
                <c:pt idx="3">
                  <c:v>5</c:v>
                </c:pt>
              </c:numCache>
            </c:numRef>
          </c:val>
        </c:ser>
        <c:shape val="box"/>
        <c:axId val="78210560"/>
        <c:axId val="78212096"/>
        <c:axId val="0"/>
      </c:bar3DChart>
      <c:catAx>
        <c:axId val="78210560"/>
        <c:scaling>
          <c:orientation val="minMax"/>
        </c:scaling>
        <c:axPos val="b"/>
        <c:tickLblPos val="nextTo"/>
        <c:crossAx val="78212096"/>
        <c:crosses val="autoZero"/>
        <c:auto val="1"/>
        <c:lblAlgn val="ctr"/>
        <c:lblOffset val="100"/>
      </c:catAx>
      <c:valAx>
        <c:axId val="78212096"/>
        <c:scaling>
          <c:orientation val="minMax"/>
        </c:scaling>
        <c:axPos val="l"/>
        <c:majorGridlines/>
        <c:numFmt formatCode="General" sourceLinked="1"/>
        <c:tickLblPos val="nextTo"/>
        <c:crossAx val="78210560"/>
        <c:crosses val="autoZero"/>
        <c:crossBetween val="between"/>
      </c:valAx>
    </c:plotArea>
    <c:legend>
      <c:legendPos val="r"/>
      <c:layout/>
    </c:legend>
    <c:plotVisOnly val="1"/>
  </c:chart>
  <c:spPr>
    <a:gradFill>
      <a:gsLst>
        <a:gs pos="0">
          <a:srgbClr val="FFFFFF"/>
        </a:gs>
        <a:gs pos="7001">
          <a:srgbClr val="E6E6E6"/>
        </a:gs>
        <a:gs pos="32001">
          <a:srgbClr val="7D8496"/>
        </a:gs>
        <a:gs pos="47000">
          <a:srgbClr val="E6E6E6"/>
        </a:gs>
        <a:gs pos="85001">
          <a:srgbClr val="7D8496"/>
        </a:gs>
        <a:gs pos="100000">
          <a:srgbClr val="E6E6E6"/>
        </a:gs>
      </a:gsLst>
      <a:lin ang="5400000" scaled="0"/>
    </a:gradFill>
  </c:sp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fr-FR"/>
  <c:style val="40"/>
  <c:chart>
    <c:autoTitleDeleted val="1"/>
    <c:view3D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'Réponses pour graphes'!$A$5</c:f>
              <c:strCache>
                <c:ptCount val="1"/>
                <c:pt idx="0">
                  <c:v>Q2</c:v>
                </c:pt>
              </c:strCache>
            </c:strRef>
          </c:tx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b="1" dirty="0" smtClean="0"/>
                      <a:t>7</a:t>
                    </a:r>
                    <a:r>
                      <a:rPr lang="en-US" dirty="0" smtClean="0"/>
                      <a:t>0,9</a:t>
                    </a:r>
                    <a:endParaRPr lang="en-US" dirty="0"/>
                  </a:p>
                </c:rich>
              </c:tx>
              <c:showVal val="1"/>
            </c:dLbl>
            <c:dLbl>
              <c:idx val="1"/>
              <c:layout>
                <c:manualLayout>
                  <c:x val="5.5555555555555455E-2"/>
                  <c:y val="-1.0891763104152484E-2"/>
                </c:manualLayout>
              </c:layout>
              <c:tx>
                <c:rich>
                  <a:bodyPr/>
                  <a:lstStyle/>
                  <a:p>
                    <a:r>
                      <a:rPr lang="en-US" b="1" dirty="0" smtClean="0"/>
                      <a:t>2</a:t>
                    </a:r>
                    <a:r>
                      <a:rPr lang="en-US" dirty="0" smtClean="0"/>
                      <a:t>9,1</a:t>
                    </a:r>
                    <a:endParaRPr lang="en-US" dirty="0"/>
                  </a:p>
                </c:rich>
              </c:tx>
              <c:showVal val="1"/>
            </c:dLbl>
            <c:txPr>
              <a:bodyPr/>
              <a:lstStyle/>
              <a:p>
                <a:pPr>
                  <a:defRPr sz="2000" b="1"/>
                </a:pPr>
                <a:endParaRPr lang="fr-FR"/>
              </a:p>
            </c:txPr>
            <c:showVal val="1"/>
          </c:dLbls>
          <c:cat>
            <c:strRef>
              <c:f>'Réponses pour graphes'!$B$5:$C$5</c:f>
              <c:strCache>
                <c:ptCount val="2"/>
                <c:pt idx="0">
                  <c:v> Loisir</c:v>
                </c:pt>
                <c:pt idx="1">
                  <c:v>Scolaire</c:v>
                </c:pt>
              </c:strCache>
            </c:strRef>
          </c:cat>
          <c:val>
            <c:numRef>
              <c:f>'Réponses pour graphes'!$B$6:$C$6</c:f>
              <c:numCache>
                <c:formatCode>General</c:formatCode>
                <c:ptCount val="2"/>
                <c:pt idx="0">
                  <c:v>70.900000000000006</c:v>
                </c:pt>
                <c:pt idx="1">
                  <c:v>29.1</c:v>
                </c:pt>
              </c:numCache>
            </c:numRef>
          </c:val>
        </c:ser>
        <c:shape val="box"/>
        <c:axId val="74715520"/>
        <c:axId val="74717056"/>
        <c:axId val="0"/>
      </c:bar3DChart>
      <c:catAx>
        <c:axId val="74715520"/>
        <c:scaling>
          <c:orientation val="minMax"/>
        </c:scaling>
        <c:axPos val="b"/>
        <c:tickLblPos val="nextTo"/>
        <c:txPr>
          <a:bodyPr/>
          <a:lstStyle/>
          <a:p>
            <a:pPr>
              <a:defRPr sz="1500" b="1"/>
            </a:pPr>
            <a:endParaRPr lang="fr-FR"/>
          </a:p>
        </c:txPr>
        <c:crossAx val="74717056"/>
        <c:crosses val="autoZero"/>
        <c:auto val="1"/>
        <c:lblAlgn val="ctr"/>
        <c:lblOffset val="100"/>
      </c:catAx>
      <c:valAx>
        <c:axId val="74717056"/>
        <c:scaling>
          <c:orientation val="minMax"/>
        </c:scaling>
        <c:axPos val="l"/>
        <c:majorGridlines/>
        <c:numFmt formatCode="General" sourceLinked="1"/>
        <c:tickLblPos val="nextTo"/>
        <c:crossAx val="74715520"/>
        <c:crosses val="autoZero"/>
        <c:crossBetween val="between"/>
      </c:valAx>
    </c:plotArea>
    <c:plotVisOnly val="1"/>
  </c:chart>
  <c:spPr>
    <a:gradFill>
      <a:gsLst>
        <a:gs pos="0">
          <a:srgbClr val="FFFFFF"/>
        </a:gs>
        <a:gs pos="7001">
          <a:srgbClr val="E6E6E6"/>
        </a:gs>
        <a:gs pos="32001">
          <a:srgbClr val="7D8496"/>
        </a:gs>
        <a:gs pos="47000">
          <a:srgbClr val="E6E6E6"/>
        </a:gs>
        <a:gs pos="85001">
          <a:srgbClr val="7D8496"/>
        </a:gs>
        <a:gs pos="100000">
          <a:srgbClr val="E6E6E6"/>
        </a:gs>
      </a:gsLst>
      <a:lin ang="5400000" scaled="0"/>
    </a:gradFill>
  </c:sp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fr-FR"/>
  <c:style val="34"/>
  <c:chart>
    <c:view3D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'Réponses pour graphes'!$F$6</c:f>
              <c:strCache>
                <c:ptCount val="1"/>
                <c:pt idx="0">
                  <c:v>1ère </c:v>
                </c:pt>
              </c:strCache>
            </c:strRef>
          </c:tx>
          <c:dLbls>
            <c:txPr>
              <a:bodyPr/>
              <a:lstStyle/>
              <a:p>
                <a:pPr>
                  <a:defRPr sz="1400" b="1"/>
                </a:pPr>
                <a:endParaRPr lang="fr-FR"/>
              </a:p>
            </c:txPr>
            <c:showVal val="1"/>
          </c:dLbls>
          <c:cat>
            <c:strRef>
              <c:f>'Réponses pour graphes'!$G$5:$H$5</c:f>
              <c:strCache>
                <c:ptCount val="2"/>
                <c:pt idx="0">
                  <c:v> Loisir</c:v>
                </c:pt>
                <c:pt idx="1">
                  <c:v>Scolaire</c:v>
                </c:pt>
              </c:strCache>
            </c:strRef>
          </c:cat>
          <c:val>
            <c:numRef>
              <c:f>'Réponses pour graphes'!$G$6:$H$6</c:f>
              <c:numCache>
                <c:formatCode>General</c:formatCode>
                <c:ptCount val="2"/>
                <c:pt idx="0">
                  <c:v>73</c:v>
                </c:pt>
                <c:pt idx="1">
                  <c:v>27</c:v>
                </c:pt>
              </c:numCache>
            </c:numRef>
          </c:val>
        </c:ser>
        <c:ser>
          <c:idx val="1"/>
          <c:order val="1"/>
          <c:tx>
            <c:strRef>
              <c:f>'Réponses pour graphes'!$F$7</c:f>
              <c:strCache>
                <c:ptCount val="1"/>
                <c:pt idx="0">
                  <c:v>Tale</c:v>
                </c:pt>
              </c:strCache>
            </c:strRef>
          </c:tx>
          <c:dLbls>
            <c:dLbl>
              <c:idx val="0"/>
              <c:layout>
                <c:manualLayout>
                  <c:x val="8.6805555555555566E-2"/>
                  <c:y val="5.0172472813532253E-3"/>
                </c:manualLayout>
              </c:layout>
              <c:showVal val="1"/>
            </c:dLbl>
            <c:dLbl>
              <c:idx val="1"/>
              <c:layout>
                <c:manualLayout>
                  <c:x val="1.0416666666666666E-2"/>
                  <c:y val="-3.2612107328795929E-2"/>
                </c:manualLayout>
              </c:layout>
              <c:showVal val="1"/>
            </c:dLbl>
            <c:txPr>
              <a:bodyPr/>
              <a:lstStyle/>
              <a:p>
                <a:pPr>
                  <a:defRPr sz="1400" b="1"/>
                </a:pPr>
                <a:endParaRPr lang="fr-FR"/>
              </a:p>
            </c:txPr>
            <c:showVal val="1"/>
          </c:dLbls>
          <c:cat>
            <c:strRef>
              <c:f>'Réponses pour graphes'!$G$5:$H$5</c:f>
              <c:strCache>
                <c:ptCount val="2"/>
                <c:pt idx="0">
                  <c:v> Loisir</c:v>
                </c:pt>
                <c:pt idx="1">
                  <c:v>Scolaire</c:v>
                </c:pt>
              </c:strCache>
            </c:strRef>
          </c:cat>
          <c:val>
            <c:numRef>
              <c:f>'Réponses pour graphes'!$G$7:$H$7</c:f>
              <c:numCache>
                <c:formatCode>General</c:formatCode>
                <c:ptCount val="2"/>
                <c:pt idx="0">
                  <c:v>69.2</c:v>
                </c:pt>
                <c:pt idx="1">
                  <c:v>30.8</c:v>
                </c:pt>
              </c:numCache>
            </c:numRef>
          </c:val>
        </c:ser>
        <c:shape val="box"/>
        <c:axId val="74762880"/>
        <c:axId val="74772864"/>
        <c:axId val="0"/>
      </c:bar3DChart>
      <c:catAx>
        <c:axId val="74762880"/>
        <c:scaling>
          <c:orientation val="minMax"/>
        </c:scaling>
        <c:axPos val="b"/>
        <c:tickLblPos val="nextTo"/>
        <c:txPr>
          <a:bodyPr/>
          <a:lstStyle/>
          <a:p>
            <a:pPr>
              <a:defRPr sz="1400" b="1"/>
            </a:pPr>
            <a:endParaRPr lang="fr-FR"/>
          </a:p>
        </c:txPr>
        <c:crossAx val="74772864"/>
        <c:crosses val="autoZero"/>
        <c:auto val="1"/>
        <c:lblAlgn val="ctr"/>
        <c:lblOffset val="100"/>
      </c:catAx>
      <c:valAx>
        <c:axId val="74772864"/>
        <c:scaling>
          <c:orientation val="minMax"/>
        </c:scaling>
        <c:axPos val="l"/>
        <c:majorGridlines/>
        <c:numFmt formatCode="General" sourceLinked="1"/>
        <c:tickLblPos val="nextTo"/>
        <c:crossAx val="74762880"/>
        <c:crosses val="autoZero"/>
        <c:crossBetween val="between"/>
      </c:valAx>
    </c:plotArea>
    <c:legend>
      <c:legendPos val="r"/>
      <c:layout/>
    </c:legend>
    <c:plotVisOnly val="1"/>
  </c:chart>
  <c:spPr>
    <a:gradFill>
      <a:gsLst>
        <a:gs pos="0">
          <a:srgbClr val="FFFFFF"/>
        </a:gs>
        <a:gs pos="7001">
          <a:srgbClr val="E6E6E6"/>
        </a:gs>
        <a:gs pos="32001">
          <a:srgbClr val="7D8496"/>
        </a:gs>
        <a:gs pos="47000">
          <a:srgbClr val="E6E6E6"/>
        </a:gs>
        <a:gs pos="85001">
          <a:srgbClr val="7D8496"/>
        </a:gs>
        <a:gs pos="100000">
          <a:srgbClr val="E6E6E6"/>
        </a:gs>
      </a:gsLst>
      <a:lin ang="5400000" scaled="0"/>
    </a:gradFill>
  </c:sp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fr-FR"/>
  <c:style val="40"/>
  <c:chart>
    <c:autoTitleDeleted val="1"/>
    <c:view3D>
      <c:rAngAx val="1"/>
    </c:view3D>
    <c:plotArea>
      <c:layout>
        <c:manualLayout>
          <c:layoutTarget val="inner"/>
          <c:xMode val="edge"/>
          <c:yMode val="edge"/>
          <c:x val="6.5398036581793939E-2"/>
          <c:y val="1.5261156720563402E-2"/>
          <c:w val="0.91315813394471335"/>
          <c:h val="0.84891088779502955"/>
        </c:manualLayout>
      </c:layout>
      <c:bar3DChart>
        <c:barDir val="col"/>
        <c:grouping val="clustered"/>
        <c:ser>
          <c:idx val="0"/>
          <c:order val="0"/>
          <c:tx>
            <c:strRef>
              <c:f>'Réponses pour graphes'!$A$8</c:f>
              <c:strCache>
                <c:ptCount val="1"/>
                <c:pt idx="0">
                  <c:v>Q5</c:v>
                </c:pt>
              </c:strCache>
            </c:strRef>
          </c:tx>
          <c:dLbls>
            <c:txPr>
              <a:bodyPr/>
              <a:lstStyle/>
              <a:p>
                <a:pPr>
                  <a:defRPr sz="2000" b="1"/>
                </a:pPr>
                <a:endParaRPr lang="fr-FR"/>
              </a:p>
            </c:txPr>
            <c:showVal val="1"/>
          </c:dLbls>
          <c:cat>
            <c:strRef>
              <c:f>'Réponses pour graphes'!$B$8:$D$8</c:f>
              <c:strCache>
                <c:ptCount val="3"/>
                <c:pt idx="0">
                  <c:v>Assez souvent</c:v>
                </c:pt>
                <c:pt idx="1">
                  <c:v>Rarement</c:v>
                </c:pt>
                <c:pt idx="2">
                  <c:v>Jamais</c:v>
                </c:pt>
              </c:strCache>
            </c:strRef>
          </c:cat>
          <c:val>
            <c:numRef>
              <c:f>'Réponses pour graphes'!$B$9:$D$9</c:f>
              <c:numCache>
                <c:formatCode>General</c:formatCode>
                <c:ptCount val="3"/>
                <c:pt idx="0">
                  <c:v>5.5</c:v>
                </c:pt>
                <c:pt idx="1">
                  <c:v>34</c:v>
                </c:pt>
                <c:pt idx="2">
                  <c:v>60.5</c:v>
                </c:pt>
              </c:numCache>
            </c:numRef>
          </c:val>
        </c:ser>
        <c:shape val="box"/>
        <c:axId val="64090880"/>
        <c:axId val="64092416"/>
        <c:axId val="0"/>
      </c:bar3DChart>
      <c:catAx>
        <c:axId val="64090880"/>
        <c:scaling>
          <c:orientation val="minMax"/>
        </c:scaling>
        <c:axPos val="b"/>
        <c:tickLblPos val="nextTo"/>
        <c:txPr>
          <a:bodyPr/>
          <a:lstStyle/>
          <a:p>
            <a:pPr>
              <a:defRPr sz="1400" b="1"/>
            </a:pPr>
            <a:endParaRPr lang="fr-FR"/>
          </a:p>
        </c:txPr>
        <c:crossAx val="64092416"/>
        <c:crosses val="autoZero"/>
        <c:auto val="1"/>
        <c:lblAlgn val="ctr"/>
        <c:lblOffset val="100"/>
      </c:catAx>
      <c:valAx>
        <c:axId val="64092416"/>
        <c:scaling>
          <c:orientation val="minMax"/>
        </c:scaling>
        <c:axPos val="l"/>
        <c:majorGridlines/>
        <c:numFmt formatCode="General" sourceLinked="1"/>
        <c:tickLblPos val="nextTo"/>
        <c:crossAx val="64090880"/>
        <c:crosses val="autoZero"/>
        <c:crossBetween val="between"/>
      </c:valAx>
    </c:plotArea>
    <c:plotVisOnly val="1"/>
  </c:chart>
  <c:spPr>
    <a:gradFill>
      <a:gsLst>
        <a:gs pos="0">
          <a:srgbClr val="FFFFFF"/>
        </a:gs>
        <a:gs pos="7001">
          <a:srgbClr val="E6E6E6"/>
        </a:gs>
        <a:gs pos="32001">
          <a:srgbClr val="7D8496"/>
        </a:gs>
        <a:gs pos="47000">
          <a:srgbClr val="E6E6E6"/>
        </a:gs>
        <a:gs pos="85001">
          <a:srgbClr val="7D8496"/>
        </a:gs>
        <a:gs pos="100000">
          <a:srgbClr val="E6E6E6"/>
        </a:gs>
      </a:gsLst>
      <a:lin ang="5400000" scaled="0"/>
    </a:gradFill>
  </c:spPr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fr-FR"/>
  <c:style val="34"/>
  <c:chart>
    <c:view3D>
      <c:rAngAx val="1"/>
    </c:view3D>
    <c:plotArea>
      <c:layout>
        <c:manualLayout>
          <c:layoutTarget val="inner"/>
          <c:xMode val="edge"/>
          <c:yMode val="edge"/>
          <c:x val="6.5278322775940367E-2"/>
          <c:y val="5.8030521118568532E-2"/>
          <c:w val="0.77790315933875975"/>
          <c:h val="0.87555878342015481"/>
        </c:manualLayout>
      </c:layout>
      <c:bar3DChart>
        <c:barDir val="col"/>
        <c:grouping val="clustered"/>
        <c:ser>
          <c:idx val="0"/>
          <c:order val="0"/>
          <c:tx>
            <c:strRef>
              <c:f>'Réponses pour graphes'!$F$9</c:f>
              <c:strCache>
                <c:ptCount val="1"/>
                <c:pt idx="0">
                  <c:v>1ère </c:v>
                </c:pt>
              </c:strCache>
            </c:strRef>
          </c:tx>
          <c:dLbls>
            <c:txPr>
              <a:bodyPr/>
              <a:lstStyle/>
              <a:p>
                <a:pPr>
                  <a:defRPr sz="1800" b="1"/>
                </a:pPr>
                <a:endParaRPr lang="fr-FR"/>
              </a:p>
            </c:txPr>
            <c:showVal val="1"/>
          </c:dLbls>
          <c:cat>
            <c:strRef>
              <c:f>'Réponses pour graphes'!$G$8:$I$8</c:f>
              <c:strCache>
                <c:ptCount val="3"/>
                <c:pt idx="0">
                  <c:v>Assez souvent</c:v>
                </c:pt>
                <c:pt idx="1">
                  <c:v>Rarement</c:v>
                </c:pt>
                <c:pt idx="2">
                  <c:v>Jamais</c:v>
                </c:pt>
              </c:strCache>
            </c:strRef>
          </c:cat>
          <c:val>
            <c:numRef>
              <c:f>'Réponses pour graphes'!$G$9:$I$9</c:f>
              <c:numCache>
                <c:formatCode>General</c:formatCode>
                <c:ptCount val="3"/>
                <c:pt idx="0">
                  <c:v>6.9</c:v>
                </c:pt>
                <c:pt idx="1">
                  <c:v>27.7</c:v>
                </c:pt>
                <c:pt idx="2">
                  <c:v>65.400000000000006</c:v>
                </c:pt>
              </c:numCache>
            </c:numRef>
          </c:val>
        </c:ser>
        <c:ser>
          <c:idx val="1"/>
          <c:order val="1"/>
          <c:tx>
            <c:strRef>
              <c:f>'Réponses pour graphes'!$F$10</c:f>
              <c:strCache>
                <c:ptCount val="1"/>
                <c:pt idx="0">
                  <c:v>Tale</c:v>
                </c:pt>
              </c:strCache>
            </c:strRef>
          </c:tx>
          <c:dLbls>
            <c:dLbl>
              <c:idx val="0"/>
              <c:layout>
                <c:manualLayout>
                  <c:x val="4.9261083743842422E-2"/>
                  <c:y val="-1.2780383500061988E-2"/>
                </c:manualLayout>
              </c:layout>
              <c:showVal val="1"/>
            </c:dLbl>
            <c:txPr>
              <a:bodyPr/>
              <a:lstStyle/>
              <a:p>
                <a:pPr>
                  <a:defRPr sz="1800" b="1"/>
                </a:pPr>
                <a:endParaRPr lang="fr-FR"/>
              </a:p>
            </c:txPr>
            <c:showVal val="1"/>
          </c:dLbls>
          <c:cat>
            <c:strRef>
              <c:f>'Réponses pour graphes'!$G$8:$I$8</c:f>
              <c:strCache>
                <c:ptCount val="3"/>
                <c:pt idx="0">
                  <c:v>Assez souvent</c:v>
                </c:pt>
                <c:pt idx="1">
                  <c:v>Rarement</c:v>
                </c:pt>
                <c:pt idx="2">
                  <c:v>Jamais</c:v>
                </c:pt>
              </c:strCache>
            </c:strRef>
          </c:cat>
          <c:val>
            <c:numRef>
              <c:f>'Réponses pour graphes'!$G$10:$I$10</c:f>
              <c:numCache>
                <c:formatCode>General</c:formatCode>
                <c:ptCount val="3"/>
                <c:pt idx="0">
                  <c:v>4.3</c:v>
                </c:pt>
                <c:pt idx="1">
                  <c:v>39.1</c:v>
                </c:pt>
                <c:pt idx="2">
                  <c:v>56.5</c:v>
                </c:pt>
              </c:numCache>
            </c:numRef>
          </c:val>
        </c:ser>
        <c:shape val="box"/>
        <c:axId val="75971584"/>
        <c:axId val="75985664"/>
        <c:axId val="0"/>
      </c:bar3DChart>
      <c:catAx>
        <c:axId val="75971584"/>
        <c:scaling>
          <c:orientation val="minMax"/>
        </c:scaling>
        <c:axPos val="b"/>
        <c:tickLblPos val="nextTo"/>
        <c:txPr>
          <a:bodyPr/>
          <a:lstStyle/>
          <a:p>
            <a:pPr>
              <a:defRPr sz="1200" b="1"/>
            </a:pPr>
            <a:endParaRPr lang="fr-FR"/>
          </a:p>
        </c:txPr>
        <c:crossAx val="75985664"/>
        <c:crosses val="autoZero"/>
        <c:auto val="1"/>
        <c:lblAlgn val="ctr"/>
        <c:lblOffset val="100"/>
      </c:catAx>
      <c:valAx>
        <c:axId val="75985664"/>
        <c:scaling>
          <c:orientation val="minMax"/>
        </c:scaling>
        <c:axPos val="l"/>
        <c:majorGridlines/>
        <c:numFmt formatCode="General" sourceLinked="1"/>
        <c:tickLblPos val="nextTo"/>
        <c:crossAx val="75971584"/>
        <c:crosses val="autoZero"/>
        <c:crossBetween val="between"/>
      </c:valAx>
      <c:spPr>
        <a:noFill/>
        <a:ln w="25400">
          <a:noFill/>
        </a:ln>
      </c:spPr>
    </c:plotArea>
    <c:legend>
      <c:legendPos val="r"/>
      <c:layout/>
    </c:legend>
    <c:plotVisOnly val="1"/>
  </c:chart>
  <c:spPr>
    <a:gradFill>
      <a:gsLst>
        <a:gs pos="0">
          <a:srgbClr val="FFFFFF"/>
        </a:gs>
        <a:gs pos="7001">
          <a:srgbClr val="E6E6E6"/>
        </a:gs>
        <a:gs pos="32001">
          <a:srgbClr val="7D8496"/>
        </a:gs>
        <a:gs pos="47000">
          <a:srgbClr val="E6E6E6"/>
        </a:gs>
        <a:gs pos="85001">
          <a:srgbClr val="7D8496"/>
        </a:gs>
        <a:gs pos="100000">
          <a:srgbClr val="E6E6E6"/>
        </a:gs>
      </a:gsLst>
      <a:lin ang="5400000" scaled="0"/>
    </a:gradFill>
  </c:spPr>
  <c:externalData r:id="rId1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fr-FR"/>
  <c:style val="40"/>
  <c:chart>
    <c:autoTitleDeleted val="1"/>
    <c:view3D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'Réponses pour graphes'!$A$11</c:f>
              <c:strCache>
                <c:ptCount val="1"/>
                <c:pt idx="0">
                  <c:v>Q6</c:v>
                </c:pt>
              </c:strCache>
            </c:strRef>
          </c:tx>
          <c:dLbls>
            <c:txPr>
              <a:bodyPr/>
              <a:lstStyle/>
              <a:p>
                <a:pPr>
                  <a:defRPr sz="2000" b="1"/>
                </a:pPr>
                <a:endParaRPr lang="fr-FR"/>
              </a:p>
            </c:txPr>
            <c:showVal val="1"/>
          </c:dLbls>
          <c:cat>
            <c:strRef>
              <c:f>'Réponses pour graphes'!$B$11:$D$11</c:f>
              <c:strCache>
                <c:ptCount val="3"/>
                <c:pt idx="0">
                  <c:v>Davantage</c:v>
                </c:pt>
                <c:pt idx="1">
                  <c:v>Indifférent</c:v>
                </c:pt>
                <c:pt idx="2">
                  <c:v>Moins</c:v>
                </c:pt>
              </c:strCache>
            </c:strRef>
          </c:cat>
          <c:val>
            <c:numRef>
              <c:f>'Réponses pour graphes'!$B$12:$D$12</c:f>
              <c:numCache>
                <c:formatCode>General</c:formatCode>
                <c:ptCount val="3"/>
                <c:pt idx="0">
                  <c:v>31.7</c:v>
                </c:pt>
                <c:pt idx="1">
                  <c:v>62.7</c:v>
                </c:pt>
                <c:pt idx="2">
                  <c:v>5.6</c:v>
                </c:pt>
              </c:numCache>
            </c:numRef>
          </c:val>
        </c:ser>
        <c:shape val="box"/>
        <c:axId val="63792256"/>
        <c:axId val="63793792"/>
        <c:axId val="0"/>
      </c:bar3DChart>
      <c:catAx>
        <c:axId val="63792256"/>
        <c:scaling>
          <c:orientation val="minMax"/>
        </c:scaling>
        <c:axPos val="b"/>
        <c:tickLblPos val="nextTo"/>
        <c:txPr>
          <a:bodyPr/>
          <a:lstStyle/>
          <a:p>
            <a:pPr>
              <a:defRPr sz="1400" b="1"/>
            </a:pPr>
            <a:endParaRPr lang="fr-FR"/>
          </a:p>
        </c:txPr>
        <c:crossAx val="63793792"/>
        <c:crosses val="autoZero"/>
        <c:auto val="1"/>
        <c:lblAlgn val="ctr"/>
        <c:lblOffset val="100"/>
      </c:catAx>
      <c:valAx>
        <c:axId val="63793792"/>
        <c:scaling>
          <c:orientation val="minMax"/>
        </c:scaling>
        <c:axPos val="l"/>
        <c:majorGridlines/>
        <c:numFmt formatCode="General" sourceLinked="1"/>
        <c:tickLblPos val="nextTo"/>
        <c:crossAx val="63792256"/>
        <c:crosses val="autoZero"/>
        <c:crossBetween val="between"/>
      </c:valAx>
    </c:plotArea>
    <c:plotVisOnly val="1"/>
  </c:chart>
  <c:spPr>
    <a:gradFill>
      <a:gsLst>
        <a:gs pos="0">
          <a:srgbClr val="FFFFFF"/>
        </a:gs>
        <a:gs pos="7001">
          <a:srgbClr val="E6E6E6"/>
        </a:gs>
        <a:gs pos="32001">
          <a:srgbClr val="7D8496"/>
        </a:gs>
        <a:gs pos="47000">
          <a:srgbClr val="E6E6E6"/>
        </a:gs>
        <a:gs pos="85001">
          <a:srgbClr val="7D8496"/>
        </a:gs>
        <a:gs pos="100000">
          <a:srgbClr val="E6E6E6"/>
        </a:gs>
      </a:gsLst>
      <a:lin ang="5400000" scaled="0"/>
    </a:gradFill>
  </c:spPr>
  <c:externalData r:id="rId1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fr-FR"/>
  <c:style val="40"/>
  <c:chart>
    <c:view3D>
      <c:rAngAx val="1"/>
    </c:view3D>
    <c:plotArea>
      <c:layout>
        <c:manualLayout>
          <c:layoutTarget val="inner"/>
          <c:xMode val="edge"/>
          <c:yMode val="edge"/>
          <c:x val="5.8148968326520875E-2"/>
          <c:y val="2.827644381269E-2"/>
          <c:w val="0.94185103167348083"/>
          <c:h val="0.87881284323068465"/>
        </c:manualLayout>
      </c:layout>
      <c:bar3DChart>
        <c:barDir val="col"/>
        <c:grouping val="clustered"/>
        <c:ser>
          <c:idx val="0"/>
          <c:order val="0"/>
          <c:dLbls>
            <c:txPr>
              <a:bodyPr/>
              <a:lstStyle/>
              <a:p>
                <a:pPr>
                  <a:defRPr sz="1800" b="1"/>
                </a:pPr>
                <a:endParaRPr lang="fr-FR"/>
              </a:p>
            </c:txPr>
            <c:showVal val="1"/>
          </c:dLbls>
          <c:cat>
            <c:strRef>
              <c:f>'Réponses pour graphes'!$B$14:$D$14</c:f>
              <c:strCache>
                <c:ptCount val="3"/>
                <c:pt idx="0">
                  <c:v>Davantage</c:v>
                </c:pt>
                <c:pt idx="1">
                  <c:v>Indifférent</c:v>
                </c:pt>
                <c:pt idx="2">
                  <c:v>Moins</c:v>
                </c:pt>
              </c:strCache>
            </c:strRef>
          </c:cat>
          <c:val>
            <c:numRef>
              <c:f>'Réponses pour graphes'!$B$15:$D$15</c:f>
              <c:numCache>
                <c:formatCode>General</c:formatCode>
                <c:ptCount val="3"/>
                <c:pt idx="0">
                  <c:v>49</c:v>
                </c:pt>
                <c:pt idx="1">
                  <c:v>45.1</c:v>
                </c:pt>
                <c:pt idx="2">
                  <c:v>5.9</c:v>
                </c:pt>
              </c:numCache>
            </c:numRef>
          </c:val>
        </c:ser>
        <c:shape val="box"/>
        <c:axId val="76970624"/>
        <c:axId val="78060160"/>
        <c:axId val="0"/>
      </c:bar3DChart>
      <c:catAx>
        <c:axId val="76970624"/>
        <c:scaling>
          <c:orientation val="minMax"/>
        </c:scaling>
        <c:axPos val="b"/>
        <c:tickLblPos val="nextTo"/>
        <c:crossAx val="78060160"/>
        <c:crosses val="autoZero"/>
        <c:auto val="1"/>
        <c:lblAlgn val="ctr"/>
        <c:lblOffset val="100"/>
      </c:catAx>
      <c:valAx>
        <c:axId val="78060160"/>
        <c:scaling>
          <c:orientation val="minMax"/>
        </c:scaling>
        <c:axPos val="l"/>
        <c:majorGridlines/>
        <c:numFmt formatCode="General" sourceLinked="1"/>
        <c:tickLblPos val="nextTo"/>
        <c:crossAx val="76970624"/>
        <c:crosses val="autoZero"/>
        <c:crossBetween val="between"/>
      </c:valAx>
    </c:plotArea>
    <c:plotVisOnly val="1"/>
  </c:chart>
  <c:spPr>
    <a:gradFill>
      <a:gsLst>
        <a:gs pos="0">
          <a:srgbClr val="FFFFFF"/>
        </a:gs>
        <a:gs pos="7001">
          <a:srgbClr val="E6E6E6"/>
        </a:gs>
        <a:gs pos="32001">
          <a:srgbClr val="7D8496"/>
        </a:gs>
        <a:gs pos="47000">
          <a:srgbClr val="E6E6E6"/>
        </a:gs>
        <a:gs pos="85001">
          <a:srgbClr val="7D8496"/>
        </a:gs>
        <a:gs pos="100000">
          <a:srgbClr val="E6E6E6"/>
        </a:gs>
      </a:gsLst>
      <a:lin ang="5400000" scaled="0"/>
    </a:gradFill>
  </c:spPr>
  <c:externalData r:id="rId1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fr-FR"/>
  <c:style val="40"/>
  <c:chart>
    <c:autoTitleDeleted val="1"/>
    <c:view3D>
      <c:rAngAx val="1"/>
    </c:view3D>
    <c:plotArea>
      <c:layout>
        <c:manualLayout>
          <c:layoutTarget val="inner"/>
          <c:xMode val="edge"/>
          <c:yMode val="edge"/>
          <c:x val="7.0812828083989504E-2"/>
          <c:y val="2.4506466984343087E-2"/>
          <c:w val="0.87363161636045883"/>
          <c:h val="0.90391213691889605"/>
        </c:manualLayout>
      </c:layout>
      <c:bar3DChart>
        <c:barDir val="col"/>
        <c:grouping val="clustered"/>
        <c:ser>
          <c:idx val="0"/>
          <c:order val="0"/>
          <c:tx>
            <c:strRef>
              <c:f>'Réponses pour graphes'!$A$17</c:f>
              <c:strCache>
                <c:ptCount val="1"/>
                <c:pt idx="0">
                  <c:v>Q8</c:v>
                </c:pt>
              </c:strCache>
            </c:strRef>
          </c:tx>
          <c:dLbls>
            <c:txPr>
              <a:bodyPr/>
              <a:lstStyle/>
              <a:p>
                <a:pPr>
                  <a:defRPr sz="2000" b="1"/>
                </a:pPr>
                <a:endParaRPr lang="fr-FR"/>
              </a:p>
            </c:txPr>
            <c:showVal val="1"/>
          </c:dLbls>
          <c:cat>
            <c:strRef>
              <c:f>'Réponses pour graphes'!$B$17:$D$17</c:f>
              <c:strCache>
                <c:ptCount val="3"/>
                <c:pt idx="0">
                  <c:v>Davantage</c:v>
                </c:pt>
                <c:pt idx="1">
                  <c:v>Indifférent</c:v>
                </c:pt>
                <c:pt idx="2">
                  <c:v>Moins</c:v>
                </c:pt>
              </c:strCache>
            </c:strRef>
          </c:cat>
          <c:val>
            <c:numRef>
              <c:f>'Réponses pour graphes'!$B$18:$D$18</c:f>
              <c:numCache>
                <c:formatCode>General</c:formatCode>
                <c:ptCount val="3"/>
                <c:pt idx="0">
                  <c:v>28.6</c:v>
                </c:pt>
                <c:pt idx="1">
                  <c:v>55.1</c:v>
                </c:pt>
                <c:pt idx="2">
                  <c:v>16.399999999999999</c:v>
                </c:pt>
              </c:numCache>
            </c:numRef>
          </c:val>
        </c:ser>
        <c:shape val="box"/>
        <c:axId val="76059392"/>
        <c:axId val="76060928"/>
        <c:axId val="0"/>
      </c:bar3DChart>
      <c:catAx>
        <c:axId val="76059392"/>
        <c:scaling>
          <c:orientation val="minMax"/>
        </c:scaling>
        <c:axPos val="b"/>
        <c:tickLblPos val="nextTo"/>
        <c:txPr>
          <a:bodyPr/>
          <a:lstStyle/>
          <a:p>
            <a:pPr>
              <a:defRPr sz="1400" b="1"/>
            </a:pPr>
            <a:endParaRPr lang="fr-FR"/>
          </a:p>
        </c:txPr>
        <c:crossAx val="76060928"/>
        <c:crosses val="autoZero"/>
        <c:auto val="1"/>
        <c:lblAlgn val="ctr"/>
        <c:lblOffset val="100"/>
      </c:catAx>
      <c:valAx>
        <c:axId val="76060928"/>
        <c:scaling>
          <c:orientation val="minMax"/>
        </c:scaling>
        <c:axPos val="l"/>
        <c:majorGridlines/>
        <c:numFmt formatCode="General" sourceLinked="1"/>
        <c:tickLblPos val="nextTo"/>
        <c:crossAx val="76059392"/>
        <c:crosses val="autoZero"/>
        <c:crossBetween val="between"/>
      </c:valAx>
    </c:plotArea>
    <c:plotVisOnly val="1"/>
  </c:chart>
  <c:spPr>
    <a:gradFill>
      <a:gsLst>
        <a:gs pos="0">
          <a:srgbClr val="FFFFFF"/>
        </a:gs>
        <a:gs pos="7001">
          <a:srgbClr val="E6E6E6"/>
        </a:gs>
        <a:gs pos="32001">
          <a:srgbClr val="7D8496"/>
        </a:gs>
        <a:gs pos="47000">
          <a:srgbClr val="E6E6E6"/>
        </a:gs>
        <a:gs pos="85001">
          <a:srgbClr val="7D8496"/>
        </a:gs>
        <a:gs pos="100000">
          <a:srgbClr val="E6E6E6"/>
        </a:gs>
      </a:gsLst>
      <a:lin ang="5400000" scaled="0"/>
    </a:gradFill>
  </c:spPr>
  <c:externalData r:id="rId1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fr-FR"/>
  <c:style val="40"/>
  <c:chart>
    <c:autoTitleDeleted val="1"/>
    <c:view3D>
      <c:rAngAx val="1"/>
    </c:view3D>
    <c:plotArea>
      <c:layout>
        <c:manualLayout>
          <c:layoutTarget val="inner"/>
          <c:xMode val="edge"/>
          <c:yMode val="edge"/>
          <c:x val="7.0812828083989504E-2"/>
          <c:y val="2.0387340529608187E-2"/>
          <c:w val="0.87363161636045927"/>
          <c:h val="0.90773507574534806"/>
        </c:manualLayout>
      </c:layout>
      <c:bar3DChart>
        <c:barDir val="col"/>
        <c:grouping val="clustered"/>
        <c:ser>
          <c:idx val="0"/>
          <c:order val="0"/>
          <c:tx>
            <c:strRef>
              <c:f>'Réponses pour graphes'!$A$20</c:f>
              <c:strCache>
                <c:ptCount val="1"/>
                <c:pt idx="0">
                  <c:v>Q9</c:v>
                </c:pt>
              </c:strCache>
            </c:strRef>
          </c:tx>
          <c:dLbls>
            <c:txPr>
              <a:bodyPr/>
              <a:lstStyle/>
              <a:p>
                <a:pPr>
                  <a:defRPr sz="2000" b="1"/>
                </a:pPr>
                <a:endParaRPr lang="fr-FR"/>
              </a:p>
            </c:txPr>
            <c:showVal val="1"/>
          </c:dLbls>
          <c:cat>
            <c:strRef>
              <c:f>'Réponses pour graphes'!$B$20:$D$20</c:f>
              <c:strCache>
                <c:ptCount val="3"/>
                <c:pt idx="0">
                  <c:v>Davantage</c:v>
                </c:pt>
                <c:pt idx="1">
                  <c:v>Indifférent</c:v>
                </c:pt>
                <c:pt idx="2">
                  <c:v>Moins</c:v>
                </c:pt>
              </c:strCache>
            </c:strRef>
          </c:cat>
          <c:val>
            <c:numRef>
              <c:f>'Réponses pour graphes'!$B$21:$D$21</c:f>
              <c:numCache>
                <c:formatCode>General</c:formatCode>
                <c:ptCount val="3"/>
                <c:pt idx="0">
                  <c:v>33.800000000000004</c:v>
                </c:pt>
                <c:pt idx="1">
                  <c:v>50.7</c:v>
                </c:pt>
                <c:pt idx="2">
                  <c:v>15.5</c:v>
                </c:pt>
              </c:numCache>
            </c:numRef>
          </c:val>
        </c:ser>
        <c:shape val="box"/>
        <c:axId val="76074368"/>
        <c:axId val="76080256"/>
        <c:axId val="0"/>
      </c:bar3DChart>
      <c:catAx>
        <c:axId val="76074368"/>
        <c:scaling>
          <c:orientation val="minMax"/>
        </c:scaling>
        <c:axPos val="b"/>
        <c:tickLblPos val="nextTo"/>
        <c:txPr>
          <a:bodyPr/>
          <a:lstStyle/>
          <a:p>
            <a:pPr>
              <a:defRPr sz="1400" b="1"/>
            </a:pPr>
            <a:endParaRPr lang="fr-FR"/>
          </a:p>
        </c:txPr>
        <c:crossAx val="76080256"/>
        <c:crosses val="autoZero"/>
        <c:auto val="1"/>
        <c:lblAlgn val="ctr"/>
        <c:lblOffset val="100"/>
      </c:catAx>
      <c:valAx>
        <c:axId val="76080256"/>
        <c:scaling>
          <c:orientation val="minMax"/>
        </c:scaling>
        <c:axPos val="l"/>
        <c:majorGridlines/>
        <c:numFmt formatCode="General" sourceLinked="1"/>
        <c:tickLblPos val="nextTo"/>
        <c:crossAx val="76074368"/>
        <c:crosses val="autoZero"/>
        <c:crossBetween val="between"/>
      </c:valAx>
    </c:plotArea>
    <c:plotVisOnly val="1"/>
  </c:chart>
  <c:spPr>
    <a:gradFill>
      <a:gsLst>
        <a:gs pos="0">
          <a:srgbClr val="FFFFFF"/>
        </a:gs>
        <a:gs pos="7001">
          <a:srgbClr val="E6E6E6"/>
        </a:gs>
        <a:gs pos="32001">
          <a:srgbClr val="7D8496"/>
        </a:gs>
        <a:gs pos="47000">
          <a:srgbClr val="E6E6E6"/>
        </a:gs>
        <a:gs pos="85001">
          <a:srgbClr val="7D8496"/>
        </a:gs>
        <a:gs pos="100000">
          <a:srgbClr val="E6E6E6"/>
        </a:gs>
      </a:gsLst>
      <a:lin ang="5400000" scaled="0"/>
    </a:gradFill>
  </c:spPr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B43804E-F17E-4AD6-8C72-57961F06FCA7}" type="datetimeFigureOut">
              <a:rPr lang="fr-FR" smtClean="0"/>
              <a:pPr/>
              <a:t>09/12/2013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8FC65B6-04A3-4211-B936-152BFE5C8201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Réfléchir au titre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FC65B6-04A3-4211-B936-152BFE5C8201}" type="slidenum">
              <a:rPr lang="fr-FR" smtClean="0"/>
              <a:pPr/>
              <a:t>1</a:t>
            </a:fld>
            <a:endParaRPr lang="fr-F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FC65B6-04A3-4211-B936-152BFE5C8201}" type="slidenum">
              <a:rPr lang="fr-FR" smtClean="0"/>
              <a:pPr/>
              <a:t>3</a:t>
            </a:fld>
            <a:endParaRPr lang="fr-FR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FC65B6-04A3-4211-B936-152BFE5C8201}" type="slidenum">
              <a:rPr lang="fr-FR" smtClean="0"/>
              <a:pPr/>
              <a:t>4</a:t>
            </a:fld>
            <a:endParaRPr lang="fr-FR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FC65B6-04A3-4211-B936-152BFE5C8201}" type="slidenum">
              <a:rPr lang="fr-FR" smtClean="0"/>
              <a:pPr/>
              <a:t>10</a:t>
            </a:fld>
            <a:endParaRPr lang="fr-FR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Réfléchir au titre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FC65B6-04A3-4211-B936-152BFE5C8201}" type="slidenum">
              <a:rPr lang="fr-FR" smtClean="0"/>
              <a:pPr/>
              <a:t>23</a:t>
            </a:fld>
            <a:endParaRPr lang="fr-F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re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22" name="Sous-titr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fr-FR" smtClean="0"/>
              <a:t>Cliquez pour modifier le style des sous-titres du masque</a:t>
            </a:r>
            <a:endParaRPr kumimoji="0" lang="en-US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69CD063-C2B9-4AB6-96F4-9DCAA21BF6AA}" type="datetimeFigureOut">
              <a:rPr lang="fr-FR" smtClean="0"/>
              <a:pPr/>
              <a:t>09/12/2013</a:t>
            </a:fld>
            <a:endParaRPr lang="fr-FR"/>
          </a:p>
        </p:txBody>
      </p:sp>
      <p:sp>
        <p:nvSpPr>
          <p:cNvPr id="20" name="Espace réservé du pied de page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10" name="Espace réservé du numéro de diapositive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0270541-BBF2-4A55-87ED-7601FB563994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8" name="Ellipse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Ellipse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69CD063-C2B9-4AB6-96F4-9DCAA21BF6AA}" type="datetimeFigureOut">
              <a:rPr lang="fr-FR" smtClean="0"/>
              <a:pPr/>
              <a:t>09/12/2013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0270541-BBF2-4A55-87ED-7601FB56399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69CD063-C2B9-4AB6-96F4-9DCAA21BF6AA}" type="datetimeFigureOut">
              <a:rPr lang="fr-FR" smtClean="0"/>
              <a:pPr/>
              <a:t>09/12/2013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0270541-BBF2-4A55-87ED-7601FB56399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69CD063-C2B9-4AB6-96F4-9DCAA21BF6AA}" type="datetimeFigureOut">
              <a:rPr lang="fr-FR" smtClean="0"/>
              <a:pPr/>
              <a:t>09/12/2013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0270541-BBF2-4A55-87ED-7601FB56399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69CD063-C2B9-4AB6-96F4-9DCAA21BF6AA}" type="datetimeFigureOut">
              <a:rPr lang="fr-FR" smtClean="0"/>
              <a:pPr/>
              <a:t>09/12/2013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0270541-BBF2-4A55-87ED-7601FB563994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10" name="Rectangle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Ellipse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Ellipse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69CD063-C2B9-4AB6-96F4-9DCAA21BF6AA}" type="datetimeFigureOut">
              <a:rPr lang="fr-FR" smtClean="0"/>
              <a:pPr/>
              <a:t>09/12/2013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0270541-BBF2-4A55-87ED-7601FB56399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69CD063-C2B9-4AB6-96F4-9DCAA21BF6AA}" type="datetimeFigureOut">
              <a:rPr lang="fr-FR" smtClean="0"/>
              <a:pPr/>
              <a:t>09/12/2013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0270541-BBF2-4A55-87ED-7601FB56399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69CD063-C2B9-4AB6-96F4-9DCAA21BF6AA}" type="datetimeFigureOut">
              <a:rPr lang="fr-FR" smtClean="0"/>
              <a:pPr/>
              <a:t>09/12/2013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0270541-BBF2-4A55-87ED-7601FB56399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69CD063-C2B9-4AB6-96F4-9DCAA21BF6AA}" type="datetimeFigureOut">
              <a:rPr lang="fr-FR" smtClean="0"/>
              <a:pPr/>
              <a:t>09/12/2013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0270541-BBF2-4A55-87ED-7601FB563994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6" name="Rectangle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69CD063-C2B9-4AB6-96F4-9DCAA21BF6AA}" type="datetimeFigureOut">
              <a:rPr lang="fr-FR" smtClean="0"/>
              <a:pPr/>
              <a:t>09/12/2013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0270541-BBF2-4A55-87ED-7601FB56399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69CD063-C2B9-4AB6-96F4-9DCAA21BF6AA}" type="datetimeFigureOut">
              <a:rPr lang="fr-FR" smtClean="0"/>
              <a:pPr/>
              <a:t>09/12/2013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0270541-BBF2-4A55-87ED-7601FB563994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8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fr-FR" smtClean="0"/>
              <a:t>Cliquez sur l'icône pour ajouter une image</a:t>
            </a:r>
            <a:endParaRPr kumimoji="0" lang="en-US" dirty="0"/>
          </a:p>
        </p:txBody>
      </p:sp>
      <p:sp>
        <p:nvSpPr>
          <p:cNvPr id="9" name="Organigramme : Processu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Organigramme : Processu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ecteurs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Ellipse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Bouée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Espace réservé du titre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9" name="Espace réservé du texte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FR" smtClean="0"/>
              <a:t>Deuxième niveau</a:t>
            </a:r>
          </a:p>
          <a:p>
            <a:pPr lvl="2" eaLnBrk="1" latinLnBrk="0" hangingPunct="1"/>
            <a:r>
              <a:rPr kumimoji="0" lang="fr-FR" smtClean="0"/>
              <a:t>Troisième niveau</a:t>
            </a:r>
          </a:p>
          <a:p>
            <a:pPr lvl="3" eaLnBrk="1" latinLnBrk="0" hangingPunct="1"/>
            <a:r>
              <a:rPr kumimoji="0" lang="fr-FR" smtClean="0"/>
              <a:t>Quatrième niveau</a:t>
            </a:r>
          </a:p>
          <a:p>
            <a:pPr lvl="4" eaLnBrk="1" latinLnBrk="0" hangingPunct="1"/>
            <a:r>
              <a:rPr kumimoji="0" lang="fr-FR" smtClean="0"/>
              <a:t>Cinquième niveau</a:t>
            </a:r>
            <a:endParaRPr kumimoji="0" lang="en-US"/>
          </a:p>
        </p:txBody>
      </p:sp>
      <p:sp>
        <p:nvSpPr>
          <p:cNvPr id="24" name="Espace réservé de la date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169CD063-C2B9-4AB6-96F4-9DCAA21BF6AA}" type="datetimeFigureOut">
              <a:rPr lang="fr-FR" smtClean="0"/>
              <a:pPr/>
              <a:t>09/12/2013</a:t>
            </a:fld>
            <a:endParaRPr lang="fr-FR"/>
          </a:p>
        </p:txBody>
      </p:sp>
      <p:sp>
        <p:nvSpPr>
          <p:cNvPr id="10" name="Espace réservé du pied de page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fr-FR"/>
          </a:p>
        </p:txBody>
      </p:sp>
      <p:sp>
        <p:nvSpPr>
          <p:cNvPr id="22" name="Espace réservé du numéro de diapositive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40270541-BBF2-4A55-87ED-7601FB563994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4" Type="http://schemas.openxmlformats.org/officeDocument/2006/relationships/chart" Target="../charts/char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9.xml"/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Liens%20Hypertexte/Liens%20Hypertexte/Bilan%20questionnaire%20travail%20stats.xlsx" TargetMode="External"/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4.xml"/><Relationship Id="rId4" Type="http://schemas.openxmlformats.org/officeDocument/2006/relationships/chart" Target="../charts/chart1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3.xml"/><Relationship Id="rId2" Type="http://schemas.openxmlformats.org/officeDocument/2006/relationships/chart" Target="../charts/chart12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5.xml"/><Relationship Id="rId2" Type="http://schemas.openxmlformats.org/officeDocument/2006/relationships/chart" Target="../charts/chart14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7.xml"/><Relationship Id="rId2" Type="http://schemas.openxmlformats.org/officeDocument/2006/relationships/chart" Target="../charts/chart16.xm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8.xml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Liens%20Hypertexte/Liens%20Hypertexte/TPalgorithmes.pdf" TargetMode="Externa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Relationship Id="rId4" Type="http://schemas.openxmlformats.org/officeDocument/2006/relationships/hyperlink" Target="Liens%20Hypertexte/Liens%20Hypertexte/GeoEnsded&#233;f.ggb" TargetMode="Externa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Liens%20Hypertexte/Liens%20Hypertexte/QUESTION%20OUVERTE.docx" TargetMode="External"/><Relationship Id="rId2" Type="http://schemas.openxmlformats.org/officeDocument/2006/relationships/hyperlink" Target="Liens%20Hypertexte/Liens%20Hypertexte/modification%20&#233;nonc&#233;.docx" TargetMode="Externa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hyperlink" Target="Liens%20Hypertexte/Liens%20Hypertexte/johannesburg.docx" TargetMode="External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hyperlink" Target="Liens%20Hypertexte/Liens%20Hypertexte/Fleur%20Montana.ggb" TargetMode="External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Liens%20Hypertexte/Liens%20Hypertexte/Contrat%20LoRdi%20II.jpg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Liens%20Hypertexte/Liens%20Hypertexte/Questionnaire%20Prof%20LoRdi%20et%20TICE.pdf" TargetMode="External"/><Relationship Id="rId2" Type="http://schemas.openxmlformats.org/officeDocument/2006/relationships/hyperlink" Target="Liens%20Hypertexte/Liens%20Hypertexte/Questionnaire%20&#233;l&#232;ve%20LoRdi%20et%20TICE.pdf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Questionnaire%20&#233;l&#232;ve%20LoRdi%20et%20TICE.pdf" TargetMode="Externa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403648" y="1340768"/>
            <a:ext cx="7406640" cy="1472184"/>
          </a:xfrm>
        </p:spPr>
        <p:txBody>
          <a:bodyPr anchor="ctr" anchorCtr="0">
            <a:normAutofit/>
          </a:bodyPr>
          <a:lstStyle/>
          <a:p>
            <a:r>
              <a:rPr lang="fr-FR" sz="5400" dirty="0" smtClean="0"/>
              <a:t>Tice et LoRdi</a:t>
            </a:r>
            <a:endParaRPr lang="fr-FR" sz="5400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187624" y="5733256"/>
            <a:ext cx="7560840" cy="816496"/>
          </a:xfrm>
        </p:spPr>
        <p:txBody>
          <a:bodyPr>
            <a:noAutofit/>
          </a:bodyPr>
          <a:lstStyle/>
          <a:p>
            <a:r>
              <a:rPr lang="fr-FR" sz="2000" dirty="0" smtClean="0"/>
              <a:t>Interacadémiques </a:t>
            </a:r>
            <a:r>
              <a:rPr lang="fr-FR" sz="2000" smtClean="0"/>
              <a:t>Lyon </a:t>
            </a:r>
            <a:r>
              <a:rPr lang="fr-FR" sz="2000" smtClean="0"/>
              <a:t>10-11/12/13 </a:t>
            </a:r>
            <a:endParaRPr lang="fr-FR" sz="2000" dirty="0" smtClean="0"/>
          </a:p>
          <a:p>
            <a:r>
              <a:rPr lang="fr-FR" sz="2000" dirty="0" smtClean="0"/>
              <a:t>Tice et LoRdi, Groupe de Montpellier.</a:t>
            </a:r>
            <a:endParaRPr lang="fr-FR" sz="20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50024" y="649916"/>
            <a:ext cx="3142456" cy="5731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>
          <a:xfrm>
            <a:off x="1043608" y="116632"/>
            <a:ext cx="7884368" cy="2592288"/>
          </a:xfrm>
        </p:spPr>
        <p:txBody>
          <a:bodyPr>
            <a:normAutofit fontScale="90000"/>
          </a:bodyPr>
          <a:lstStyle/>
          <a:p>
            <a:pPr algn="ctr"/>
            <a:r>
              <a:rPr lang="fr-FR" dirty="0" smtClean="0">
                <a:solidFill>
                  <a:schemeClr val="accent1">
                    <a:lumMod val="75000"/>
                  </a:schemeClr>
                </a:solidFill>
              </a:rPr>
              <a:t>Sondage</a:t>
            </a:r>
            <a:r>
              <a:rPr lang="fr-FR" sz="6600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fr-FR" sz="4000" dirty="0" smtClean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fr-FR" sz="4000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fr-FR" sz="4000" b="1" dirty="0" smtClean="0">
                <a:solidFill>
                  <a:srgbClr val="5F688B"/>
                </a:solidFill>
              </a:rPr>
              <a:t>Q6 : Lorsque vous avez un travail à faire (</a:t>
            </a:r>
            <a:r>
              <a:rPr lang="fr-FR" sz="4000" b="1" u="sng" dirty="0" smtClean="0">
                <a:solidFill>
                  <a:srgbClr val="5F688B"/>
                </a:solidFill>
              </a:rPr>
              <a:t>toutes disciplines confondues</a:t>
            </a:r>
            <a:r>
              <a:rPr lang="fr-FR" sz="4000" b="1" dirty="0" smtClean="0">
                <a:solidFill>
                  <a:srgbClr val="5F688B"/>
                </a:solidFill>
              </a:rPr>
              <a:t>)  avec LoRdi, cela vous motive-t-il ? </a:t>
            </a:r>
            <a:endParaRPr lang="fr-FR" sz="4000" dirty="0"/>
          </a:p>
        </p:txBody>
      </p:sp>
      <p:graphicFrame>
        <p:nvGraphicFramePr>
          <p:cNvPr id="7" name="Espace réservé du contenu 6"/>
          <p:cNvGraphicFramePr>
            <a:graphicFrameLocks noGrp="1"/>
          </p:cNvGraphicFramePr>
          <p:nvPr>
            <p:ph sz="half" idx="1"/>
          </p:nvPr>
        </p:nvGraphicFramePr>
        <p:xfrm>
          <a:off x="971600" y="1412776"/>
          <a:ext cx="4032448" cy="47525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8" name="ZoneTexte 7"/>
          <p:cNvSpPr txBox="1"/>
          <p:nvPr/>
        </p:nvSpPr>
        <p:spPr>
          <a:xfrm>
            <a:off x="3563888" y="6211669"/>
            <a:ext cx="23762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/>
              <a:t>Population: 1</a:t>
            </a:r>
            <a:r>
              <a:rPr lang="fr-FR" b="1" baseline="30000" dirty="0" smtClean="0"/>
              <a:t>ère</a:t>
            </a:r>
            <a:r>
              <a:rPr lang="fr-FR" b="1" dirty="0" smtClean="0"/>
              <a:t>+Tale</a:t>
            </a:r>
          </a:p>
          <a:p>
            <a:r>
              <a:rPr lang="fr-FR" b="1" dirty="0" smtClean="0"/>
              <a:t>Réponses en %</a:t>
            </a:r>
            <a:endParaRPr lang="fr-FR" b="1" dirty="0"/>
          </a:p>
        </p:txBody>
      </p:sp>
      <p:sp>
        <p:nvSpPr>
          <p:cNvPr id="11" name="Titre 3"/>
          <p:cNvSpPr txBox="1">
            <a:spLocks/>
          </p:cNvSpPr>
          <p:nvPr/>
        </p:nvSpPr>
        <p:spPr>
          <a:xfrm>
            <a:off x="1043608" y="2780928"/>
            <a:ext cx="7786112" cy="4077072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9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Sondage </a:t>
            </a:r>
            <a:r>
              <a:rPr kumimoji="0" lang="fr-FR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fr-FR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fr-FR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4E5A7E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Q7 : Lorsque vous avez un travail à faire (</a:t>
            </a:r>
            <a:r>
              <a:rPr kumimoji="0" lang="fr-FR" sz="3600" b="1" i="0" u="sng" strike="noStrike" kern="1200" cap="none" spc="0" normalizeH="0" baseline="0" noProof="0" dirty="0" smtClean="0">
                <a:ln>
                  <a:noFill/>
                </a:ln>
                <a:solidFill>
                  <a:srgbClr val="4E5A7E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toutes disciplines confondues</a:t>
            </a:r>
            <a:r>
              <a:rPr kumimoji="0" lang="fr-FR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4E5A7E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)  avec un support informatique, cela vous motive-t-il ?</a:t>
            </a:r>
            <a:endParaRPr kumimoji="0" lang="fr-FR" sz="3600" b="0" i="0" u="none" strike="noStrike" kern="1200" cap="none" spc="0" normalizeH="0" baseline="0" noProof="0" dirty="0">
              <a:ln>
                <a:noFill/>
              </a:ln>
              <a:solidFill>
                <a:srgbClr val="4E5A7E"/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971600" y="404664"/>
            <a:ext cx="360040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600" dirty="0" smtClean="0"/>
              <a:t>Motivation avec LoRdi ? </a:t>
            </a:r>
            <a:endParaRPr lang="fr-FR" sz="2600" dirty="0"/>
          </a:p>
        </p:txBody>
      </p:sp>
      <p:sp>
        <p:nvSpPr>
          <p:cNvPr id="12" name="ZoneTexte 11"/>
          <p:cNvSpPr txBox="1"/>
          <p:nvPr/>
        </p:nvSpPr>
        <p:spPr>
          <a:xfrm>
            <a:off x="5220072" y="404664"/>
            <a:ext cx="360040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600" dirty="0" smtClean="0"/>
              <a:t>Motivation avec Tice ? </a:t>
            </a:r>
            <a:endParaRPr lang="fr-FR" sz="2600" dirty="0"/>
          </a:p>
        </p:txBody>
      </p:sp>
      <p:sp>
        <p:nvSpPr>
          <p:cNvPr id="13" name="Espace réservé du contenu 1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6" name="Espace réservé du contenu 15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22" name="Espace réservé du contenu 21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23" name="ZoneTexte 22"/>
          <p:cNvSpPr txBox="1"/>
          <p:nvPr/>
        </p:nvSpPr>
        <p:spPr>
          <a:xfrm>
            <a:off x="5076056" y="1484784"/>
            <a:ext cx="38164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dirty="0"/>
          </a:p>
        </p:txBody>
      </p:sp>
      <p:graphicFrame>
        <p:nvGraphicFramePr>
          <p:cNvPr id="24" name="Graphique 23"/>
          <p:cNvGraphicFramePr>
            <a:graphicFrameLocks noGrp="1"/>
          </p:cNvGraphicFramePr>
          <p:nvPr/>
        </p:nvGraphicFramePr>
        <p:xfrm>
          <a:off x="5004048" y="1412776"/>
          <a:ext cx="4139952" cy="47525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2" presetClass="exit" presetSubtype="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Graphic spid="7" grpId="0">
        <p:bldAsOne/>
      </p:bldGraphic>
      <p:bldP spid="8" grpId="0"/>
      <p:bldP spid="11" grpId="0"/>
      <p:bldP spid="11" grpId="1"/>
      <p:bldP spid="9" grpId="0"/>
      <p:bldP spid="12" grpId="0"/>
      <p:bldGraphic spid="24" grpId="0">
        <p:bldAsOne/>
      </p:bldGraphic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4" name="Espace réservé du contenu 23"/>
          <p:cNvGraphicFramePr>
            <a:graphicFrameLocks noGrp="1"/>
          </p:cNvGraphicFramePr>
          <p:nvPr>
            <p:ph sz="half" idx="1"/>
          </p:nvPr>
        </p:nvGraphicFramePr>
        <p:xfrm>
          <a:off x="971600" y="1340768"/>
          <a:ext cx="4320480" cy="48245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5" name="Titre 3"/>
          <p:cNvSpPr>
            <a:spLocks noGrp="1"/>
          </p:cNvSpPr>
          <p:nvPr>
            <p:ph type="title"/>
          </p:nvPr>
        </p:nvSpPr>
        <p:spPr>
          <a:xfrm>
            <a:off x="971600" y="0"/>
            <a:ext cx="8028384" cy="2384884"/>
          </a:xfrm>
        </p:spPr>
        <p:txBody>
          <a:bodyPr>
            <a:normAutofit fontScale="90000"/>
          </a:bodyPr>
          <a:lstStyle/>
          <a:p>
            <a:pPr algn="ctr"/>
            <a:r>
              <a:rPr lang="fr-FR" dirty="0" smtClean="0">
                <a:solidFill>
                  <a:schemeClr val="accent1">
                    <a:lumMod val="75000"/>
                  </a:schemeClr>
                </a:solidFill>
              </a:rPr>
              <a:t>Sondage</a:t>
            </a:r>
            <a:r>
              <a:rPr lang="fr-FR" sz="6600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fr-FR" sz="4000" dirty="0" smtClean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fr-FR" sz="4000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fr-FR" sz="4000" b="1" dirty="0" smtClean="0">
                <a:solidFill>
                  <a:srgbClr val="5F688B"/>
                </a:solidFill>
              </a:rPr>
              <a:t>Q8 : Lorsque vous avez un travail à faire  en Mathématiques avec LoRdi, cela vous motive-t-il </a:t>
            </a:r>
            <a:r>
              <a:rPr lang="fr-FR" sz="3600" b="1" dirty="0" smtClean="0">
                <a:solidFill>
                  <a:srgbClr val="5F688B"/>
                </a:solidFill>
              </a:rPr>
              <a:t>? </a:t>
            </a:r>
            <a:endParaRPr lang="fr-FR" sz="3600" dirty="0"/>
          </a:p>
        </p:txBody>
      </p:sp>
      <p:sp>
        <p:nvSpPr>
          <p:cNvPr id="26" name="ZoneTexte 25"/>
          <p:cNvSpPr txBox="1"/>
          <p:nvPr/>
        </p:nvSpPr>
        <p:spPr>
          <a:xfrm>
            <a:off x="1907704" y="6211669"/>
            <a:ext cx="23762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/>
              <a:t>Population: 1</a:t>
            </a:r>
            <a:r>
              <a:rPr lang="fr-FR" b="1" baseline="30000" dirty="0" smtClean="0"/>
              <a:t>ère</a:t>
            </a:r>
            <a:r>
              <a:rPr lang="fr-FR" b="1" dirty="0" smtClean="0"/>
              <a:t>+Tale</a:t>
            </a:r>
          </a:p>
          <a:p>
            <a:r>
              <a:rPr lang="fr-FR" b="1" dirty="0" smtClean="0"/>
              <a:t>Réponses en %</a:t>
            </a:r>
            <a:endParaRPr lang="fr-FR" b="1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fr-FR"/>
          </a:p>
        </p:txBody>
      </p:sp>
      <p:graphicFrame>
        <p:nvGraphicFramePr>
          <p:cNvPr id="7" name="Espace réservé du contenu 7"/>
          <p:cNvGraphicFramePr>
            <a:graphicFrameLocks/>
          </p:cNvGraphicFramePr>
          <p:nvPr/>
        </p:nvGraphicFramePr>
        <p:xfrm>
          <a:off x="4967536" y="1340768"/>
          <a:ext cx="4176464" cy="48573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8" name="Titre 3"/>
          <p:cNvSpPr txBox="1">
            <a:spLocks/>
          </p:cNvSpPr>
          <p:nvPr/>
        </p:nvSpPr>
        <p:spPr>
          <a:xfrm>
            <a:off x="1043608" y="3429000"/>
            <a:ext cx="7956376" cy="2664296"/>
          </a:xfrm>
          <a:prstGeom prst="rect">
            <a:avLst/>
          </a:prstGeom>
        </p:spPr>
        <p:txBody>
          <a:bodyPr anchor="ctr">
            <a:normAutofit fontScale="90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4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Sondage</a:t>
            </a:r>
            <a:r>
              <a:rPr kumimoji="0" lang="fr-FR" sz="6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fr-FR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fr-FR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fr-FR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4E5A7E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Q9 : Lorsque vous avez un travail à faire  en Mathématiques avec un support informatique, cela vous motive-t-il ?</a:t>
            </a:r>
            <a:endParaRPr kumimoji="0" lang="fr-FR" sz="4000" b="0" i="0" u="none" strike="noStrike" kern="1200" cap="none" spc="0" normalizeH="0" baseline="0" noProof="0" dirty="0">
              <a:ln>
                <a:noFill/>
              </a:ln>
              <a:solidFill>
                <a:srgbClr val="4E5A7E"/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971600" y="404664"/>
            <a:ext cx="3816424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600" dirty="0" smtClean="0"/>
              <a:t>Motivation LoRdi / Maths ? </a:t>
            </a:r>
            <a:endParaRPr lang="fr-FR" sz="2600" dirty="0"/>
          </a:p>
        </p:txBody>
      </p:sp>
      <p:sp>
        <p:nvSpPr>
          <p:cNvPr id="10" name="ZoneTexte 9"/>
          <p:cNvSpPr txBox="1"/>
          <p:nvPr/>
        </p:nvSpPr>
        <p:spPr>
          <a:xfrm>
            <a:off x="5220072" y="404664"/>
            <a:ext cx="360040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600" dirty="0" smtClean="0"/>
              <a:t>Motivation Tice / Maths </a:t>
            </a:r>
            <a:endParaRPr lang="fr-FR" sz="2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2" presetClass="exit" presetSubtype="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4" grpId="0">
        <p:bldAsOne/>
      </p:bldGraphic>
      <p:bldP spid="25" grpId="0"/>
      <p:bldP spid="26" grpId="0"/>
      <p:bldGraphic spid="7" grpId="0">
        <p:bldAsOne/>
      </p:bldGraphic>
      <p:bldP spid="8" grpId="0"/>
      <p:bldP spid="8" grpId="1"/>
      <p:bldP spid="9" grpId="0"/>
      <p:bldP spid="1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3"/>
          <p:cNvSpPr>
            <a:spLocks noGrp="1"/>
          </p:cNvSpPr>
          <p:nvPr>
            <p:ph type="title"/>
          </p:nvPr>
        </p:nvSpPr>
        <p:spPr>
          <a:xfrm>
            <a:off x="1043608" y="620688"/>
            <a:ext cx="7848872" cy="1584176"/>
          </a:xfrm>
        </p:spPr>
        <p:txBody>
          <a:bodyPr>
            <a:normAutofit fontScale="90000"/>
          </a:bodyPr>
          <a:lstStyle/>
          <a:p>
            <a:pPr algn="ctr"/>
            <a:r>
              <a:rPr lang="fr-FR" dirty="0" smtClean="0">
                <a:solidFill>
                  <a:schemeClr val="accent1">
                    <a:lumMod val="75000"/>
                  </a:schemeClr>
                </a:solidFill>
              </a:rPr>
              <a:t>Sondage</a:t>
            </a:r>
            <a:r>
              <a:rPr lang="fr-FR" sz="6600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fr-FR" sz="4000" dirty="0" smtClean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fr-FR" sz="4000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fr-FR" sz="4000" b="1" dirty="0" smtClean="0">
                <a:solidFill>
                  <a:srgbClr val="5F688B"/>
                </a:solidFill>
              </a:rPr>
              <a:t>Q10 : L’utilisation de Tice rend-il le cours de Mathématiques plus attractif </a:t>
            </a:r>
            <a:r>
              <a:rPr lang="fr-FR" sz="3600" b="1" dirty="0" smtClean="0">
                <a:solidFill>
                  <a:srgbClr val="5F688B"/>
                </a:solidFill>
              </a:rPr>
              <a:t>? </a:t>
            </a:r>
            <a:br>
              <a:rPr lang="fr-FR" sz="3600" b="1" dirty="0" smtClean="0">
                <a:solidFill>
                  <a:srgbClr val="5F688B"/>
                </a:solidFill>
              </a:rPr>
            </a:br>
            <a:endParaRPr lang="fr-FR" sz="3600" dirty="0"/>
          </a:p>
        </p:txBody>
      </p:sp>
      <p:graphicFrame>
        <p:nvGraphicFramePr>
          <p:cNvPr id="8" name="Espace réservé du contenu 7"/>
          <p:cNvGraphicFramePr>
            <a:graphicFrameLocks noGrp="1"/>
          </p:cNvGraphicFramePr>
          <p:nvPr>
            <p:ph sz="half" idx="1"/>
          </p:nvPr>
        </p:nvGraphicFramePr>
        <p:xfrm>
          <a:off x="971600" y="1412776"/>
          <a:ext cx="4176464" cy="47525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0" name="ZoneTexte 9"/>
          <p:cNvSpPr txBox="1"/>
          <p:nvPr/>
        </p:nvSpPr>
        <p:spPr>
          <a:xfrm>
            <a:off x="3419872" y="6211669"/>
            <a:ext cx="46085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/>
              <a:t>Population: 1</a:t>
            </a:r>
            <a:r>
              <a:rPr lang="fr-FR" b="1" baseline="30000" dirty="0" smtClean="0"/>
              <a:t>ère</a:t>
            </a:r>
            <a:r>
              <a:rPr lang="fr-FR" b="1" dirty="0" smtClean="0"/>
              <a:t>+Tale</a:t>
            </a:r>
          </a:p>
          <a:p>
            <a:r>
              <a:rPr lang="fr-FR" b="1" dirty="0" smtClean="0"/>
              <a:t>Réponses en % </a:t>
            </a:r>
            <a:r>
              <a:rPr lang="fr-FR" b="1" dirty="0" smtClean="0">
                <a:hlinkClick r:id="rId3" action="ppaction://hlinkfile"/>
              </a:rPr>
              <a:t>questionnaire </a:t>
            </a:r>
            <a:endParaRPr lang="fr-FR" b="1" dirty="0"/>
          </a:p>
        </p:txBody>
      </p:sp>
      <p:sp>
        <p:nvSpPr>
          <p:cNvPr id="12" name="Titre 3"/>
          <p:cNvSpPr txBox="1">
            <a:spLocks/>
          </p:cNvSpPr>
          <p:nvPr/>
        </p:nvSpPr>
        <p:spPr>
          <a:xfrm>
            <a:off x="1115616" y="3573016"/>
            <a:ext cx="8028384" cy="2376264"/>
          </a:xfrm>
          <a:prstGeom prst="rect">
            <a:avLst/>
          </a:prstGeom>
        </p:spPr>
        <p:txBody>
          <a:bodyPr anchor="ctr"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Sondag</a:t>
            </a:r>
            <a:r>
              <a:rPr kumimoji="0" lang="fr-FR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e </a:t>
            </a:r>
            <a:r>
              <a:rPr kumimoji="0" lang="fr-FR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fr-FR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fr-FR" sz="3700" b="1" i="0" u="none" strike="noStrike" kern="1200" cap="none" spc="0" normalizeH="0" baseline="0" noProof="0" dirty="0" smtClean="0">
                <a:ln>
                  <a:noFill/>
                </a:ln>
                <a:solidFill>
                  <a:srgbClr val="4E5A7E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Q11</a:t>
            </a:r>
            <a:r>
              <a:rPr kumimoji="0" lang="fr-FR" sz="3700" b="1" i="0" u="none" strike="noStrike" kern="1200" cap="none" spc="0" normalizeH="0" noProof="0" dirty="0" smtClean="0">
                <a:ln>
                  <a:noFill/>
                </a:ln>
                <a:solidFill>
                  <a:srgbClr val="4E5A7E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fr-FR" sz="3700" b="1" i="0" u="none" strike="noStrike" kern="1200" cap="none" spc="0" normalizeH="0" baseline="0" noProof="0" dirty="0" smtClean="0">
                <a:ln>
                  <a:noFill/>
                </a:ln>
                <a:solidFill>
                  <a:srgbClr val="4E5A7E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: L’utilisation de Tice</a:t>
            </a:r>
            <a:r>
              <a:rPr kumimoji="0" lang="fr-FR" sz="3700" b="1" i="0" u="none" strike="noStrike" kern="1200" cap="none" spc="0" normalizeH="0" noProof="0" dirty="0" smtClean="0">
                <a:ln>
                  <a:noFill/>
                </a:ln>
                <a:solidFill>
                  <a:srgbClr val="4E5A7E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rend-il le c</a:t>
            </a:r>
            <a:r>
              <a:rPr kumimoji="0" lang="fr-FR" sz="3700" b="1" i="0" u="none" strike="noStrike" kern="1200" cap="none" spc="0" normalizeH="0" baseline="0" noProof="0" dirty="0" smtClean="0">
                <a:ln>
                  <a:noFill/>
                </a:ln>
                <a:solidFill>
                  <a:srgbClr val="4E5A7E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ours de Mathématiques plus compréhensible </a:t>
            </a:r>
            <a:r>
              <a:rPr kumimoji="0" lang="fr-FR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5F688B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? </a:t>
            </a:r>
            <a:endParaRPr kumimoji="0" lang="fr-FR" sz="3200" b="0" i="0" u="none" strike="noStrike" kern="1200" cap="none" spc="0" normalizeH="0" baseline="0" noProof="0" dirty="0">
              <a:ln>
                <a:noFill/>
              </a:ln>
              <a:solidFill>
                <a:srgbClr val="5F688B"/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971600" y="404664"/>
            <a:ext cx="3816424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600" dirty="0" smtClean="0"/>
              <a:t>Attractivité avec Tice </a:t>
            </a:r>
            <a:endParaRPr lang="fr-FR" sz="2600" dirty="0"/>
          </a:p>
        </p:txBody>
      </p:sp>
      <p:sp>
        <p:nvSpPr>
          <p:cNvPr id="13" name="ZoneTexte 12"/>
          <p:cNvSpPr txBox="1"/>
          <p:nvPr/>
        </p:nvSpPr>
        <p:spPr>
          <a:xfrm>
            <a:off x="5148064" y="404664"/>
            <a:ext cx="3923928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600" dirty="0" smtClean="0"/>
              <a:t>Compréhension avec Tice</a:t>
            </a:r>
            <a:endParaRPr lang="fr-FR" sz="2600" dirty="0"/>
          </a:p>
        </p:txBody>
      </p:sp>
      <p:graphicFrame>
        <p:nvGraphicFramePr>
          <p:cNvPr id="14" name="Espace réservé du contenu 13"/>
          <p:cNvGraphicFramePr>
            <a:graphicFrameLocks noGrp="1"/>
          </p:cNvGraphicFramePr>
          <p:nvPr>
            <p:ph sz="half" idx="2"/>
          </p:nvPr>
        </p:nvGraphicFramePr>
        <p:xfrm>
          <a:off x="5076056" y="1412777"/>
          <a:ext cx="4067944" cy="47525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2" presetClass="exit" presetSubtype="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Graphic spid="8" grpId="0">
        <p:bldAsOne/>
      </p:bldGraphic>
      <p:bldP spid="10" grpId="0"/>
      <p:bldP spid="12" grpId="0"/>
      <p:bldP spid="12" grpId="1"/>
      <p:bldP spid="9" grpId="0"/>
      <p:bldP spid="13" grpId="0"/>
      <p:bldGraphic spid="14" grpId="0">
        <p:bldAsOne/>
      </p:bldGraphic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3"/>
          <p:cNvSpPr>
            <a:spLocks noGrp="1"/>
          </p:cNvSpPr>
          <p:nvPr>
            <p:ph type="title"/>
          </p:nvPr>
        </p:nvSpPr>
        <p:spPr>
          <a:xfrm>
            <a:off x="1259632" y="764704"/>
            <a:ext cx="7498080" cy="1800200"/>
          </a:xfrm>
        </p:spPr>
        <p:txBody>
          <a:bodyPr>
            <a:noAutofit/>
          </a:bodyPr>
          <a:lstStyle/>
          <a:p>
            <a:pPr algn="ctr"/>
            <a:r>
              <a:rPr lang="fr-FR" sz="3900" dirty="0" smtClean="0">
                <a:solidFill>
                  <a:schemeClr val="accent1">
                    <a:lumMod val="75000"/>
                  </a:schemeClr>
                </a:solidFill>
              </a:rPr>
              <a:t>Sondage</a:t>
            </a:r>
            <a:r>
              <a:rPr lang="fr-FR" sz="3600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br>
              <a:rPr lang="fr-FR" sz="3600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fr-FR" sz="3600" b="1" dirty="0" smtClean="0">
                <a:solidFill>
                  <a:srgbClr val="5F688B"/>
                </a:solidFill>
              </a:rPr>
              <a:t>Q12 : L’emploi d’un support informatique (vidéo projection</a:t>
            </a:r>
            <a:r>
              <a:rPr lang="fr-FR" sz="3200" b="1" dirty="0" smtClean="0">
                <a:solidFill>
                  <a:srgbClr val="5F688B"/>
                </a:solidFill>
              </a:rPr>
              <a:t>, ordinateur…) dans le cours de Mathématiques est-il </a:t>
            </a:r>
            <a:r>
              <a:rPr lang="fr-FR" sz="3600" b="1" dirty="0" smtClean="0">
                <a:solidFill>
                  <a:srgbClr val="5F688B"/>
                </a:solidFill>
              </a:rPr>
              <a:t>régulier ?</a:t>
            </a:r>
            <a:endParaRPr lang="fr-FR" sz="3600" dirty="0"/>
          </a:p>
        </p:txBody>
      </p:sp>
      <p:graphicFrame>
        <p:nvGraphicFramePr>
          <p:cNvPr id="8" name="Espace réservé du contenu 7"/>
          <p:cNvGraphicFramePr>
            <a:graphicFrameLocks noGrp="1"/>
          </p:cNvGraphicFramePr>
          <p:nvPr>
            <p:ph sz="half" idx="1"/>
          </p:nvPr>
        </p:nvGraphicFramePr>
        <p:xfrm>
          <a:off x="971600" y="1556792"/>
          <a:ext cx="4104456" cy="46640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ZoneTexte 4"/>
          <p:cNvSpPr txBox="1"/>
          <p:nvPr/>
        </p:nvSpPr>
        <p:spPr>
          <a:xfrm>
            <a:off x="3491880" y="6211669"/>
            <a:ext cx="23762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/>
              <a:t>Population: 1</a:t>
            </a:r>
            <a:r>
              <a:rPr lang="fr-FR" b="1" baseline="30000" dirty="0" smtClean="0"/>
              <a:t>ère</a:t>
            </a:r>
            <a:r>
              <a:rPr lang="fr-FR" b="1" dirty="0" smtClean="0"/>
              <a:t>+Tale</a:t>
            </a:r>
          </a:p>
          <a:p>
            <a:r>
              <a:rPr lang="fr-FR" b="1" dirty="0" smtClean="0"/>
              <a:t>Réponses en %</a:t>
            </a:r>
            <a:endParaRPr lang="fr-FR" b="1" dirty="0"/>
          </a:p>
        </p:txBody>
      </p:sp>
      <p:sp>
        <p:nvSpPr>
          <p:cNvPr id="10" name="Titre 3"/>
          <p:cNvSpPr txBox="1">
            <a:spLocks/>
          </p:cNvSpPr>
          <p:nvPr/>
        </p:nvSpPr>
        <p:spPr>
          <a:xfrm>
            <a:off x="1043608" y="3356992"/>
            <a:ext cx="8028384" cy="2880320"/>
          </a:xfrm>
          <a:prstGeom prst="rect">
            <a:avLst/>
          </a:prstGeom>
        </p:spPr>
        <p:txBody>
          <a:bodyPr anchor="ctr">
            <a:normAutofit fontScale="97500"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Sond</a:t>
            </a:r>
            <a:r>
              <a:rPr kumimoji="0" lang="fr-FR" sz="3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age </a:t>
            </a:r>
            <a:br>
              <a:rPr kumimoji="0" lang="fr-FR" sz="3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fr-FR" sz="3700" b="1" i="0" u="none" strike="noStrike" kern="1200" cap="none" spc="0" normalizeH="0" baseline="0" noProof="0" dirty="0" smtClean="0">
                <a:ln>
                  <a:noFill/>
                </a:ln>
                <a:solidFill>
                  <a:srgbClr val="4E5A7E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Q13 : L’emploi d’un support informatique pour faire des Mathématiques hors temps classe est-il régulier ?</a:t>
            </a:r>
            <a:endParaRPr kumimoji="0" lang="fr-FR" sz="3700" b="0" i="0" u="none" strike="noStrike" kern="1200" cap="none" spc="0" normalizeH="0" baseline="0" noProof="0" dirty="0">
              <a:ln>
                <a:noFill/>
              </a:ln>
              <a:solidFill>
                <a:srgbClr val="4E5A7E"/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11" name="Espace réservé du contenu 7"/>
          <p:cNvGraphicFramePr>
            <a:graphicFrameLocks noGrp="1"/>
          </p:cNvGraphicFramePr>
          <p:nvPr>
            <p:ph sz="half" idx="1"/>
          </p:nvPr>
        </p:nvGraphicFramePr>
        <p:xfrm>
          <a:off x="4932040" y="1556792"/>
          <a:ext cx="4211960" cy="46805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2" name="ZoneTexte 11"/>
          <p:cNvSpPr txBox="1"/>
          <p:nvPr/>
        </p:nvSpPr>
        <p:spPr>
          <a:xfrm>
            <a:off x="971600" y="404664"/>
            <a:ext cx="3816424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600" dirty="0" smtClean="0"/>
              <a:t>Usage Tice en cours </a:t>
            </a:r>
            <a:endParaRPr lang="fr-FR" sz="2600" dirty="0"/>
          </a:p>
        </p:txBody>
      </p:sp>
      <p:sp>
        <p:nvSpPr>
          <p:cNvPr id="13" name="ZoneTexte 12"/>
          <p:cNvSpPr txBox="1"/>
          <p:nvPr/>
        </p:nvSpPr>
        <p:spPr>
          <a:xfrm>
            <a:off x="5148064" y="404664"/>
            <a:ext cx="3923928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600" dirty="0" smtClean="0"/>
              <a:t>Usage Tice hors de la classe</a:t>
            </a:r>
            <a:endParaRPr lang="fr-FR" sz="2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2" presetClass="exit" presetSubtype="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Graphic spid="8" grpId="0">
        <p:bldAsOne/>
      </p:bldGraphic>
      <p:bldP spid="5" grpId="0"/>
      <p:bldP spid="10" grpId="0"/>
      <p:bldP spid="10" grpId="1"/>
      <p:bldGraphic spid="11" grpId="0">
        <p:bldAsOne/>
      </p:bldGraphic>
      <p:bldP spid="12" grpId="0"/>
      <p:bldP spid="1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3"/>
          <p:cNvSpPr>
            <a:spLocks noGrp="1"/>
          </p:cNvSpPr>
          <p:nvPr>
            <p:ph type="title"/>
          </p:nvPr>
        </p:nvSpPr>
        <p:spPr>
          <a:xfrm>
            <a:off x="1187624" y="188640"/>
            <a:ext cx="7956376" cy="1080120"/>
          </a:xfrm>
        </p:spPr>
        <p:txBody>
          <a:bodyPr>
            <a:noAutofit/>
          </a:bodyPr>
          <a:lstStyle/>
          <a:p>
            <a:pPr algn="ctr"/>
            <a:r>
              <a:rPr lang="fr-FR" sz="3900" dirty="0" smtClean="0">
                <a:solidFill>
                  <a:schemeClr val="accent1">
                    <a:lumMod val="75000"/>
                  </a:schemeClr>
                </a:solidFill>
              </a:rPr>
              <a:t>Sondage </a:t>
            </a:r>
            <a:r>
              <a:rPr lang="fr-FR" sz="3200" dirty="0" smtClean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fr-FR" sz="3200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fr-FR" sz="3000" b="1" dirty="0" smtClean="0">
                <a:solidFill>
                  <a:srgbClr val="5F688B"/>
                </a:solidFill>
              </a:rPr>
              <a:t>Q15: Quel « rapport » avez-vous avec les Mathématiques ? Elles vous intéressent</a:t>
            </a:r>
            <a:r>
              <a:rPr lang="fr-FR" sz="3200" b="1" dirty="0" smtClean="0">
                <a:solidFill>
                  <a:srgbClr val="5F688B"/>
                </a:solidFill>
              </a:rPr>
              <a:t>…</a:t>
            </a:r>
            <a:endParaRPr lang="fr-FR" sz="3200" dirty="0"/>
          </a:p>
        </p:txBody>
      </p:sp>
      <p:graphicFrame>
        <p:nvGraphicFramePr>
          <p:cNvPr id="12" name="Espace réservé du contenu 11"/>
          <p:cNvGraphicFramePr>
            <a:graphicFrameLocks noGrp="1"/>
          </p:cNvGraphicFramePr>
          <p:nvPr>
            <p:ph sz="half" idx="2"/>
          </p:nvPr>
        </p:nvGraphicFramePr>
        <p:xfrm>
          <a:off x="5076056" y="1484784"/>
          <a:ext cx="4067944" cy="46085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3" name="ZoneTexte 12"/>
          <p:cNvSpPr txBox="1"/>
          <p:nvPr/>
        </p:nvSpPr>
        <p:spPr>
          <a:xfrm>
            <a:off x="1547664" y="6093296"/>
            <a:ext cx="23762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/>
              <a:t>Population: 1</a:t>
            </a:r>
            <a:r>
              <a:rPr lang="fr-FR" b="1" baseline="30000" dirty="0" smtClean="0"/>
              <a:t>ère</a:t>
            </a:r>
            <a:r>
              <a:rPr lang="fr-FR" b="1" dirty="0" smtClean="0"/>
              <a:t>+Tale</a:t>
            </a:r>
          </a:p>
          <a:p>
            <a:r>
              <a:rPr lang="fr-FR" b="1" dirty="0" smtClean="0"/>
              <a:t>Réponses en %</a:t>
            </a:r>
            <a:endParaRPr lang="fr-FR" b="1" dirty="0"/>
          </a:p>
        </p:txBody>
      </p:sp>
      <p:graphicFrame>
        <p:nvGraphicFramePr>
          <p:cNvPr id="18" name="Espace réservé du contenu 17"/>
          <p:cNvGraphicFramePr>
            <a:graphicFrameLocks noGrp="1"/>
          </p:cNvGraphicFramePr>
          <p:nvPr>
            <p:ph sz="half" idx="1"/>
          </p:nvPr>
        </p:nvGraphicFramePr>
        <p:xfrm>
          <a:off x="971600" y="1484784"/>
          <a:ext cx="4104456" cy="46085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3"/>
          <p:cNvSpPr>
            <a:spLocks noGrp="1"/>
          </p:cNvSpPr>
          <p:nvPr>
            <p:ph type="title"/>
          </p:nvPr>
        </p:nvSpPr>
        <p:spPr>
          <a:xfrm>
            <a:off x="5220072" y="-459432"/>
            <a:ext cx="3923928" cy="1602432"/>
          </a:xfrm>
        </p:spPr>
        <p:txBody>
          <a:bodyPr>
            <a:normAutofit fontScale="90000"/>
          </a:bodyPr>
          <a:lstStyle/>
          <a:p>
            <a:pPr algn="ctr"/>
            <a:r>
              <a:rPr lang="fr-FR" sz="3200" dirty="0" smtClean="0">
                <a:solidFill>
                  <a:schemeClr val="accent1">
                    <a:lumMod val="75000"/>
                  </a:schemeClr>
                </a:solidFill>
              </a:rPr>
              <a:t>Sondage</a:t>
            </a:r>
            <a:r>
              <a:rPr lang="fr-FR" sz="6600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fr-FR" sz="4000" dirty="0" smtClean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fr-FR" sz="4000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fr-FR" sz="2200" b="1" dirty="0" smtClean="0">
                <a:solidFill>
                  <a:srgbClr val="5F688B"/>
                </a:solidFill>
              </a:rPr>
              <a:t>Q17 : De quel sexe êtes-vous ?</a:t>
            </a:r>
            <a:endParaRPr lang="fr-FR" sz="2200" dirty="0"/>
          </a:p>
        </p:txBody>
      </p:sp>
      <p:graphicFrame>
        <p:nvGraphicFramePr>
          <p:cNvPr id="8" name="Espace réservé du contenu 7"/>
          <p:cNvGraphicFramePr>
            <a:graphicFrameLocks noGrp="1"/>
          </p:cNvGraphicFramePr>
          <p:nvPr>
            <p:ph sz="half" idx="1"/>
          </p:nvPr>
        </p:nvGraphicFramePr>
        <p:xfrm>
          <a:off x="5076056" y="1412776"/>
          <a:ext cx="4067944" cy="46640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0" name="ZoneTexte 9"/>
          <p:cNvSpPr txBox="1"/>
          <p:nvPr/>
        </p:nvSpPr>
        <p:spPr>
          <a:xfrm>
            <a:off x="3995936" y="6211669"/>
            <a:ext cx="23762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/>
              <a:t>Population: 1</a:t>
            </a:r>
            <a:r>
              <a:rPr lang="fr-FR" b="1" baseline="30000" dirty="0" smtClean="0"/>
              <a:t>ère</a:t>
            </a:r>
            <a:r>
              <a:rPr lang="fr-FR" b="1" dirty="0" smtClean="0"/>
              <a:t>+Tale</a:t>
            </a:r>
          </a:p>
          <a:p>
            <a:r>
              <a:rPr lang="fr-FR" b="1" dirty="0" smtClean="0"/>
              <a:t>Réponses en %</a:t>
            </a:r>
            <a:endParaRPr lang="fr-FR" b="1" dirty="0"/>
          </a:p>
        </p:txBody>
      </p:sp>
      <p:graphicFrame>
        <p:nvGraphicFramePr>
          <p:cNvPr id="11" name="Espace réservé du contenu 21"/>
          <p:cNvGraphicFramePr>
            <a:graphicFrameLocks noGrp="1"/>
          </p:cNvGraphicFramePr>
          <p:nvPr>
            <p:ph sz="half" idx="1"/>
          </p:nvPr>
        </p:nvGraphicFramePr>
        <p:xfrm>
          <a:off x="971600" y="1412776"/>
          <a:ext cx="4104456" cy="46640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2" name="Titre 3"/>
          <p:cNvSpPr txBox="1">
            <a:spLocks/>
          </p:cNvSpPr>
          <p:nvPr/>
        </p:nvSpPr>
        <p:spPr>
          <a:xfrm>
            <a:off x="1115616" y="44624"/>
            <a:ext cx="4032448" cy="1340768"/>
          </a:xfrm>
          <a:prstGeom prst="rect">
            <a:avLst/>
          </a:prstGeom>
        </p:spPr>
        <p:txBody>
          <a:bodyPr anchor="ctr">
            <a:normAutofit fontScale="82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Sondage</a:t>
            </a:r>
            <a:r>
              <a:rPr kumimoji="0" lang="fr-FR" sz="4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fr-FR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fr-FR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fr-FR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5F688B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Q16 : Dans quelle tranche se situe votre moyenne en Mathématiques ?</a:t>
            </a:r>
            <a:endParaRPr kumimoji="0" lang="fr-FR" sz="2400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satMod val="130000"/>
                </a:schemeClr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3"/>
          <p:cNvSpPr>
            <a:spLocks noGrp="1"/>
          </p:cNvSpPr>
          <p:nvPr>
            <p:ph type="title"/>
          </p:nvPr>
        </p:nvSpPr>
        <p:spPr>
          <a:xfrm>
            <a:off x="1115616" y="0"/>
            <a:ext cx="8028384" cy="2016224"/>
          </a:xfrm>
        </p:spPr>
        <p:txBody>
          <a:bodyPr>
            <a:normAutofit fontScale="90000"/>
          </a:bodyPr>
          <a:lstStyle/>
          <a:p>
            <a:pPr algn="ctr"/>
            <a:r>
              <a:rPr lang="fr-FR" dirty="0" smtClean="0">
                <a:solidFill>
                  <a:schemeClr val="accent1">
                    <a:lumMod val="75000"/>
                  </a:schemeClr>
                </a:solidFill>
              </a:rPr>
              <a:t>Sondage </a:t>
            </a:r>
            <a:r>
              <a:rPr lang="fr-FR" sz="4000" dirty="0" smtClean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fr-FR" sz="4000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fr-FR" sz="3300" dirty="0" smtClean="0">
                <a:solidFill>
                  <a:schemeClr val="accent1">
                    <a:lumMod val="75000"/>
                  </a:schemeClr>
                </a:solidFill>
              </a:rPr>
              <a:t>Distinction garçons/ filles </a:t>
            </a:r>
            <a:r>
              <a:rPr lang="fr-FR" sz="3300" b="1" dirty="0" smtClean="0">
                <a:solidFill>
                  <a:srgbClr val="5F688B"/>
                </a:solidFill>
              </a:rPr>
              <a:t>Q15 : quel  rapport » </a:t>
            </a:r>
            <a:br>
              <a:rPr lang="fr-FR" sz="3300" b="1" dirty="0" smtClean="0">
                <a:solidFill>
                  <a:srgbClr val="5F688B"/>
                </a:solidFill>
              </a:rPr>
            </a:br>
            <a:r>
              <a:rPr lang="fr-FR" sz="3300" b="1" dirty="0" smtClean="0">
                <a:solidFill>
                  <a:srgbClr val="5F688B"/>
                </a:solidFill>
              </a:rPr>
              <a:t>avez-vous avec les Mathématiques ? </a:t>
            </a:r>
            <a:br>
              <a:rPr lang="fr-FR" sz="3300" b="1" dirty="0" smtClean="0">
                <a:solidFill>
                  <a:srgbClr val="5F688B"/>
                </a:solidFill>
              </a:rPr>
            </a:br>
            <a:r>
              <a:rPr lang="fr-FR" sz="3300" b="1" dirty="0" smtClean="0">
                <a:solidFill>
                  <a:srgbClr val="5F688B"/>
                </a:solidFill>
              </a:rPr>
              <a:t>Elles vous intéressent…</a:t>
            </a:r>
            <a:endParaRPr lang="fr-FR" sz="3300" dirty="0"/>
          </a:p>
        </p:txBody>
      </p:sp>
      <p:sp>
        <p:nvSpPr>
          <p:cNvPr id="13" name="ZoneTexte 12"/>
          <p:cNvSpPr txBox="1"/>
          <p:nvPr/>
        </p:nvSpPr>
        <p:spPr>
          <a:xfrm>
            <a:off x="3347864" y="6211669"/>
            <a:ext cx="23762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/>
              <a:t>Population: 1</a:t>
            </a:r>
            <a:r>
              <a:rPr lang="fr-FR" b="1" baseline="30000" dirty="0" smtClean="0"/>
              <a:t>ère</a:t>
            </a:r>
            <a:r>
              <a:rPr lang="fr-FR" b="1" dirty="0" smtClean="0"/>
              <a:t>+Tale</a:t>
            </a:r>
          </a:p>
          <a:p>
            <a:r>
              <a:rPr lang="fr-FR" b="1" dirty="0" smtClean="0"/>
              <a:t>Réponses en %</a:t>
            </a:r>
            <a:endParaRPr lang="fr-FR" b="1" dirty="0"/>
          </a:p>
        </p:txBody>
      </p:sp>
      <p:graphicFrame>
        <p:nvGraphicFramePr>
          <p:cNvPr id="9" name="Graphique 8"/>
          <p:cNvGraphicFramePr/>
          <p:nvPr/>
        </p:nvGraphicFramePr>
        <p:xfrm>
          <a:off x="1187624" y="2204864"/>
          <a:ext cx="7956376" cy="38164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3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>
            <a:normAutofit fontScale="90000"/>
          </a:bodyPr>
          <a:lstStyle/>
          <a:p>
            <a:r>
              <a:rPr lang="fr-FR" b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III</a:t>
            </a:r>
            <a:r>
              <a:rPr lang="fr-FR" dirty="0" smtClean="0"/>
              <a:t> </a:t>
            </a:r>
            <a:r>
              <a:rPr lang="fr-FR" b="1" dirty="0" smtClean="0">
                <a:solidFill>
                  <a:schemeClr val="accent1">
                    <a:lumMod val="75000"/>
                  </a:schemeClr>
                </a:solidFill>
              </a:rPr>
              <a:t>Exemples d’utilisation de LoRdi dans nos classes</a:t>
            </a:r>
            <a:endParaRPr lang="fr-FR" dirty="0"/>
          </a:p>
        </p:txBody>
      </p:sp>
      <p:sp>
        <p:nvSpPr>
          <p:cNvPr id="8" name="Titre 1"/>
          <p:cNvSpPr txBox="1">
            <a:spLocks/>
          </p:cNvSpPr>
          <p:nvPr/>
        </p:nvSpPr>
        <p:spPr>
          <a:xfrm>
            <a:off x="1403648" y="1628800"/>
            <a:ext cx="7498080" cy="936104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2600" b="1" dirty="0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Possibilité de réaliser un TP </a:t>
            </a:r>
            <a:r>
              <a:rPr kumimoji="0" lang="fr-FR" sz="2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en classe entière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20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  <a:hlinkClick r:id="rId2" action="ppaction://hlinkfile"/>
              </a:rPr>
              <a:t>TPalgorithmes</a:t>
            </a:r>
            <a:endParaRPr lang="fr-FR" sz="2000" b="1" dirty="0" smtClean="0">
              <a:solidFill>
                <a:schemeClr val="accent1">
                  <a:lumMod val="75000"/>
                </a:schemeClr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15616" y="2492896"/>
            <a:ext cx="6584232" cy="15121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691680" y="3717032"/>
            <a:ext cx="5388817" cy="1728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itre 1"/>
          <p:cNvSpPr txBox="1">
            <a:spLocks/>
          </p:cNvSpPr>
          <p:nvPr/>
        </p:nvSpPr>
        <p:spPr>
          <a:xfrm>
            <a:off x="1331640" y="5517232"/>
            <a:ext cx="7498080" cy="1080120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2600" b="1" dirty="0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Travail algorithmique, programmation, recherche supplémentaire sur tableur</a:t>
            </a:r>
            <a:endParaRPr kumimoji="0" lang="fr-FR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2">
                  <a:satMod val="130000"/>
                </a:schemeClr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uLnTx/>
              <a:uFillTx/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FR" sz="2000" b="1" dirty="0" smtClean="0">
              <a:solidFill>
                <a:schemeClr val="accent1">
                  <a:lumMod val="75000"/>
                </a:schemeClr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uiExpand="1" build="allAtOnce"/>
      <p:bldP spid="10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3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>
            <a:normAutofit fontScale="90000"/>
          </a:bodyPr>
          <a:lstStyle/>
          <a:p>
            <a:r>
              <a:rPr lang="fr-FR" b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III</a:t>
            </a:r>
            <a:r>
              <a:rPr lang="fr-FR" dirty="0" smtClean="0"/>
              <a:t> </a:t>
            </a:r>
            <a:r>
              <a:rPr lang="fr-FR" b="1" dirty="0" smtClean="0">
                <a:solidFill>
                  <a:schemeClr val="accent1">
                    <a:lumMod val="75000"/>
                  </a:schemeClr>
                </a:solidFill>
              </a:rPr>
              <a:t>Exemples d’utilisation de LoRdi dans nos classes</a:t>
            </a:r>
            <a:endParaRPr lang="fr-FR" dirty="0"/>
          </a:p>
        </p:txBody>
      </p:sp>
      <p:sp>
        <p:nvSpPr>
          <p:cNvPr id="8" name="Titre 1"/>
          <p:cNvSpPr txBox="1">
            <a:spLocks/>
          </p:cNvSpPr>
          <p:nvPr/>
        </p:nvSpPr>
        <p:spPr>
          <a:xfrm>
            <a:off x="1403648" y="1628800"/>
            <a:ext cx="7498080" cy="792088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2600" b="1" dirty="0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Activité courte dans le cadre du cours ou lors d’une séance d’exercices</a:t>
            </a:r>
            <a:endParaRPr lang="fr-FR" sz="2000" b="1" dirty="0" smtClean="0">
              <a:solidFill>
                <a:schemeClr val="accent1">
                  <a:lumMod val="75000"/>
                </a:schemeClr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  <p:pic>
        <p:nvPicPr>
          <p:cNvPr id="4096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2348880"/>
            <a:ext cx="6768752" cy="22401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6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75856" y="4581128"/>
            <a:ext cx="3923928" cy="22460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ZoneTexte 10"/>
          <p:cNvSpPr txBox="1"/>
          <p:nvPr/>
        </p:nvSpPr>
        <p:spPr>
          <a:xfrm>
            <a:off x="7236296" y="4437112"/>
            <a:ext cx="1296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hlinkClick r:id="rId4" action="ppaction://hlinkfile"/>
              </a:rPr>
              <a:t>fichierGeo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09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09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09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09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1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3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>
            <a:normAutofit fontScale="90000"/>
          </a:bodyPr>
          <a:lstStyle/>
          <a:p>
            <a:r>
              <a:rPr lang="fr-FR" b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III</a:t>
            </a:r>
            <a:r>
              <a:rPr lang="fr-FR" dirty="0" smtClean="0"/>
              <a:t> </a:t>
            </a:r>
            <a:r>
              <a:rPr lang="fr-FR" b="1" dirty="0" smtClean="0">
                <a:solidFill>
                  <a:schemeClr val="accent1">
                    <a:lumMod val="75000"/>
                  </a:schemeClr>
                </a:solidFill>
              </a:rPr>
              <a:t>Exemples d’utilisation de LoRdi dans nos classes</a:t>
            </a:r>
            <a:endParaRPr lang="fr-FR" dirty="0"/>
          </a:p>
        </p:txBody>
      </p:sp>
      <p:sp>
        <p:nvSpPr>
          <p:cNvPr id="8" name="Titre 1"/>
          <p:cNvSpPr txBox="1">
            <a:spLocks/>
          </p:cNvSpPr>
          <p:nvPr/>
        </p:nvSpPr>
        <p:spPr>
          <a:xfrm>
            <a:off x="1403648" y="1628800"/>
            <a:ext cx="7498080" cy="2016224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FR" sz="2600" b="1" dirty="0" smtClean="0">
              <a:solidFill>
                <a:schemeClr val="tx2">
                  <a:satMod val="130000"/>
                </a:schemeClr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2600" b="1" dirty="0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Utilisation du calcul formel possible pour tous les élèves.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FR" sz="2600" b="1" dirty="0" smtClean="0">
              <a:solidFill>
                <a:schemeClr val="tx2">
                  <a:satMod val="130000"/>
                </a:schemeClr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2600" b="1" u="sng" dirty="0" smtClean="0"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Deux exemples 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2600" b="1" dirty="0" smtClean="0"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Modification d’un énoncé </a:t>
            </a:r>
            <a:r>
              <a:rPr lang="fr-FR" sz="1200" b="1" dirty="0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  <a:hlinkClick r:id="rId2" action="ppaction://hlinkfile"/>
              </a:rPr>
              <a:t>(fichier  modification énoncé)</a:t>
            </a:r>
            <a:endParaRPr lang="fr-FR" sz="1200" b="1" dirty="0" smtClean="0">
              <a:solidFill>
                <a:schemeClr val="tx2">
                  <a:satMod val="130000"/>
                </a:schemeClr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2600" b="1" dirty="0" smtClean="0"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Question ouverte </a:t>
            </a:r>
            <a:r>
              <a:rPr lang="fr-FR" sz="1200" b="1" dirty="0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  <a:hlinkClick r:id="rId3" action="ppaction://hlinkfile"/>
              </a:rPr>
              <a:t>(fichier question  ouverte)</a:t>
            </a:r>
            <a:endParaRPr lang="fr-FR" sz="2000" b="1" dirty="0" smtClean="0">
              <a:solidFill>
                <a:schemeClr val="accent1">
                  <a:lumMod val="75000"/>
                </a:schemeClr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9" name="Titre 1"/>
          <p:cNvSpPr txBox="1">
            <a:spLocks/>
          </p:cNvSpPr>
          <p:nvPr/>
        </p:nvSpPr>
        <p:spPr>
          <a:xfrm>
            <a:off x="1403648" y="3501008"/>
            <a:ext cx="7498080" cy="2016224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FR" sz="2600" b="1" dirty="0" smtClean="0">
              <a:solidFill>
                <a:schemeClr val="tx2">
                  <a:satMod val="130000"/>
                </a:schemeClr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FR" sz="2600" b="1" dirty="0" smtClean="0">
              <a:solidFill>
                <a:schemeClr val="tx2">
                  <a:satMod val="130000"/>
                </a:schemeClr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FR" sz="2600" b="1" dirty="0" smtClean="0">
              <a:solidFill>
                <a:schemeClr val="tx2">
                  <a:satMod val="130000"/>
                </a:schemeClr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2600" b="1" dirty="0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Prolongement possible du travail mathématique sur poste informatique en dehors du temps scolaire.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FR" sz="2000" b="1" dirty="0" smtClean="0">
              <a:solidFill>
                <a:schemeClr val="accent1">
                  <a:lumMod val="75000"/>
                </a:schemeClr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uiExpand="1" build="allAtOnce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403648" y="0"/>
            <a:ext cx="7498080" cy="1143000"/>
          </a:xfrm>
        </p:spPr>
        <p:txBody>
          <a:bodyPr>
            <a:normAutofit/>
          </a:bodyPr>
          <a:lstStyle/>
          <a:p>
            <a:pPr algn="ctr"/>
            <a:r>
              <a:rPr lang="fr-FR" sz="3900" dirty="0" smtClean="0"/>
              <a:t>Déroulement de l’atelier</a:t>
            </a:r>
            <a:endParaRPr lang="fr-FR" sz="39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435608" y="1268760"/>
            <a:ext cx="7498080" cy="5256584"/>
          </a:xfrm>
        </p:spPr>
        <p:txBody>
          <a:bodyPr>
            <a:normAutofit fontScale="77500" lnSpcReduction="20000"/>
          </a:bodyPr>
          <a:lstStyle/>
          <a:p>
            <a:r>
              <a:rPr lang="fr-FR" b="1" dirty="0" smtClean="0"/>
              <a:t>I</a:t>
            </a:r>
            <a:r>
              <a:rPr lang="fr-FR" dirty="0" smtClean="0"/>
              <a:t> </a:t>
            </a:r>
            <a:r>
              <a:rPr lang="fr-FR" b="1" dirty="0" smtClean="0">
                <a:solidFill>
                  <a:schemeClr val="accent1">
                    <a:lumMod val="75000"/>
                  </a:schemeClr>
                </a:solidFill>
              </a:rPr>
              <a:t>Le projet LoRdi </a:t>
            </a:r>
            <a:br>
              <a:rPr lang="fr-FR" b="1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fr-FR" dirty="0" smtClean="0"/>
              <a:t>de la Région Languedoc-Roussillon.</a:t>
            </a:r>
          </a:p>
          <a:p>
            <a:pPr>
              <a:buNone/>
            </a:pPr>
            <a:endParaRPr lang="fr-FR" dirty="0" smtClean="0"/>
          </a:p>
          <a:p>
            <a:r>
              <a:rPr lang="fr-FR" b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II</a:t>
            </a:r>
            <a:r>
              <a:rPr lang="fr-FR" dirty="0" smtClean="0"/>
              <a:t> </a:t>
            </a:r>
            <a:r>
              <a:rPr lang="fr-FR" b="1" dirty="0" smtClean="0">
                <a:solidFill>
                  <a:schemeClr val="accent1">
                    <a:lumMod val="75000"/>
                  </a:schemeClr>
                </a:solidFill>
              </a:rPr>
              <a:t>Présentation des résultats d’un sondage </a:t>
            </a:r>
            <a:br>
              <a:rPr lang="fr-FR" b="1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fr-FR" dirty="0" smtClean="0"/>
              <a:t>sur l’utilisation de LoRdi et des Tice dans l’enseignement des Mathématiques dans l’académie.</a:t>
            </a:r>
          </a:p>
          <a:p>
            <a:pPr>
              <a:buNone/>
            </a:pPr>
            <a:endParaRPr lang="fr-FR" dirty="0" smtClean="0"/>
          </a:p>
          <a:p>
            <a:r>
              <a:rPr lang="fr-FR" b="1" dirty="0" smtClean="0"/>
              <a:t>III</a:t>
            </a:r>
            <a:r>
              <a:rPr lang="fr-FR" dirty="0" smtClean="0"/>
              <a:t> </a:t>
            </a:r>
            <a:r>
              <a:rPr lang="fr-FR" b="1" dirty="0" smtClean="0">
                <a:solidFill>
                  <a:schemeClr val="accent1">
                    <a:lumMod val="75000"/>
                  </a:schemeClr>
                </a:solidFill>
              </a:rPr>
              <a:t>Exemples d’utilisation de LoRdi </a:t>
            </a:r>
            <a:br>
              <a:rPr lang="fr-FR" b="1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fr-FR" dirty="0" smtClean="0"/>
              <a:t>en cours de Mathématiques.</a:t>
            </a:r>
          </a:p>
          <a:p>
            <a:pPr>
              <a:buNone/>
            </a:pPr>
            <a:endParaRPr lang="fr-FR" dirty="0" smtClean="0"/>
          </a:p>
          <a:p>
            <a:r>
              <a:rPr lang="fr-FR" b="1" dirty="0" smtClean="0"/>
              <a:t>IV</a:t>
            </a:r>
            <a:r>
              <a:rPr lang="fr-FR" dirty="0" smtClean="0"/>
              <a:t> </a:t>
            </a:r>
            <a:r>
              <a:rPr lang="fr-FR" b="1" dirty="0" smtClean="0">
                <a:solidFill>
                  <a:schemeClr val="accent1">
                    <a:lumMod val="75000"/>
                  </a:schemeClr>
                </a:solidFill>
              </a:rPr>
              <a:t>Débat</a:t>
            </a:r>
            <a:r>
              <a:rPr lang="fr-FR" b="1" dirty="0" smtClean="0"/>
              <a:t> </a:t>
            </a:r>
            <a:br>
              <a:rPr lang="fr-FR" b="1" dirty="0" smtClean="0"/>
            </a:br>
            <a:r>
              <a:rPr lang="fr-FR" dirty="0" smtClean="0"/>
              <a:t>-commentaires sur les résultats du sondage ;		          - atouts et contraintes liés à l’utilisation de LoRdi dans l’enseignement des Mathématiques.</a:t>
            </a:r>
          </a:p>
          <a:p>
            <a:endParaRPr lang="fr-FR" dirty="0" smtClean="0"/>
          </a:p>
          <a:p>
            <a:pPr>
              <a:buFont typeface="Arial" pitchFamily="34" charset="0"/>
              <a:buChar char="•"/>
            </a:pPr>
            <a:endParaRPr lang="fr-FR" dirty="0" smtClean="0"/>
          </a:p>
          <a:p>
            <a:endParaRPr lang="fr-FR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3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>
            <a:normAutofit fontScale="90000"/>
          </a:bodyPr>
          <a:lstStyle/>
          <a:p>
            <a:r>
              <a:rPr lang="fr-FR" b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III</a:t>
            </a:r>
            <a:r>
              <a:rPr lang="fr-FR" dirty="0" smtClean="0"/>
              <a:t> </a:t>
            </a:r>
            <a:r>
              <a:rPr lang="fr-FR" b="1" dirty="0" smtClean="0">
                <a:solidFill>
                  <a:schemeClr val="accent1">
                    <a:lumMod val="75000"/>
                  </a:schemeClr>
                </a:solidFill>
              </a:rPr>
              <a:t>Exemples d’utilisation de LoRdi dans nos classes</a:t>
            </a:r>
            <a:endParaRPr lang="fr-FR" dirty="0"/>
          </a:p>
        </p:txBody>
      </p:sp>
      <p:sp>
        <p:nvSpPr>
          <p:cNvPr id="8" name="Titre 1"/>
          <p:cNvSpPr txBox="1">
            <a:spLocks/>
          </p:cNvSpPr>
          <p:nvPr/>
        </p:nvSpPr>
        <p:spPr>
          <a:xfrm>
            <a:off x="1403648" y="1556792"/>
            <a:ext cx="7498080" cy="936104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2600" b="1" dirty="0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Outil mobilisable au choix dans le cadre d’une recherche ou d’un problème ouvert.</a:t>
            </a:r>
          </a:p>
        </p:txBody>
      </p:sp>
      <p:sp>
        <p:nvSpPr>
          <p:cNvPr id="41987" name="Rectangle 3"/>
          <p:cNvSpPr>
            <a:spLocks noChangeArrowheads="1"/>
          </p:cNvSpPr>
          <p:nvPr/>
        </p:nvSpPr>
        <p:spPr bwMode="auto">
          <a:xfrm>
            <a:off x="1115616" y="2420888"/>
            <a:ext cx="7704856" cy="1292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26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Exemple</a:t>
            </a:r>
            <a:r>
              <a:rPr kumimoji="0" lang="fr-FR" sz="2600" b="1" i="0" u="none" strike="noStrike" cap="none" normalizeH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fr-FR" sz="26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de recherche d’un emplacement pour une bibliothèque</a:t>
            </a:r>
            <a:r>
              <a:rPr kumimoji="0" lang="fr-FR" sz="2600" b="1" i="0" u="none" strike="noStrike" cap="none" normalizeH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universitaire dans le centre ville de </a:t>
            </a:r>
            <a:r>
              <a:rPr kumimoji="0" lang="fr-FR" sz="26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Johannesburg. Productions d’élèves.     </a:t>
            </a:r>
            <a:r>
              <a:rPr kumimoji="0" lang="fr-FR" sz="12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2" action="ppaction://hlinkfile"/>
              </a:rPr>
              <a:t>Fichier Johannesburg</a:t>
            </a:r>
            <a:endParaRPr kumimoji="0" lang="fr-FR" sz="1200" b="1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41985" y="3645024"/>
            <a:ext cx="3972202" cy="29195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19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19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41987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3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>
            <a:normAutofit fontScale="90000"/>
          </a:bodyPr>
          <a:lstStyle/>
          <a:p>
            <a:r>
              <a:rPr lang="fr-FR" b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III</a:t>
            </a:r>
            <a:r>
              <a:rPr lang="fr-FR" dirty="0" smtClean="0"/>
              <a:t> </a:t>
            </a:r>
            <a:r>
              <a:rPr lang="fr-FR" b="1" dirty="0" smtClean="0">
                <a:solidFill>
                  <a:schemeClr val="accent1">
                    <a:lumMod val="75000"/>
                  </a:schemeClr>
                </a:solidFill>
              </a:rPr>
              <a:t>Exemples d’utilisation de LoRdi dans nos classes</a:t>
            </a:r>
            <a:endParaRPr lang="fr-FR" dirty="0"/>
          </a:p>
        </p:txBody>
      </p:sp>
      <p:sp>
        <p:nvSpPr>
          <p:cNvPr id="8" name="Titre 1"/>
          <p:cNvSpPr txBox="1">
            <a:spLocks/>
          </p:cNvSpPr>
          <p:nvPr/>
        </p:nvSpPr>
        <p:spPr>
          <a:xfrm>
            <a:off x="1403648" y="1628800"/>
            <a:ext cx="7498080" cy="936104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2600" b="1" dirty="0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Dynamique de projets en A.P., en atelier scientifique…</a:t>
            </a:r>
            <a:endParaRPr kumimoji="0" lang="fr-FR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2">
                  <a:satMod val="130000"/>
                </a:schemeClr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uLnTx/>
              <a:uFillTx/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20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  <a:hlinkClick r:id="rId2" action="ppaction://hlinkfile"/>
              </a:rPr>
              <a:t>FleurGeo</a:t>
            </a:r>
            <a:endParaRPr lang="fr-FR" sz="2000" b="1" dirty="0" smtClean="0">
              <a:solidFill>
                <a:schemeClr val="accent1">
                  <a:lumMod val="75000"/>
                </a:schemeClr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  <p:pic>
        <p:nvPicPr>
          <p:cNvPr id="4505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59632" y="2986236"/>
            <a:ext cx="7677150" cy="3467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450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450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b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IV</a:t>
            </a:r>
            <a:r>
              <a:rPr lang="fr-FR" dirty="0" smtClean="0"/>
              <a:t> </a:t>
            </a:r>
            <a:r>
              <a:rPr lang="fr-FR" b="1" dirty="0" smtClean="0">
                <a:solidFill>
                  <a:schemeClr val="accent1">
                    <a:lumMod val="75000"/>
                  </a:schemeClr>
                </a:solidFill>
              </a:rPr>
              <a:t>Phase d’échanges</a:t>
            </a:r>
            <a:endParaRPr lang="fr-FR" dirty="0"/>
          </a:p>
        </p:txBody>
      </p:sp>
      <p:sp>
        <p:nvSpPr>
          <p:cNvPr id="5" name="Titre 1"/>
          <p:cNvSpPr txBox="1">
            <a:spLocks/>
          </p:cNvSpPr>
          <p:nvPr/>
        </p:nvSpPr>
        <p:spPr>
          <a:xfrm>
            <a:off x="1403648" y="1196752"/>
            <a:ext cx="7498080" cy="936104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Remarques et commentaires sur le sondage ? </a:t>
            </a:r>
          </a:p>
        </p:txBody>
      </p:sp>
      <p:sp>
        <p:nvSpPr>
          <p:cNvPr id="7" name="Titre 1"/>
          <p:cNvSpPr txBox="1">
            <a:spLocks/>
          </p:cNvSpPr>
          <p:nvPr/>
        </p:nvSpPr>
        <p:spPr>
          <a:xfrm>
            <a:off x="1403648" y="1844824"/>
            <a:ext cx="7498080" cy="1728192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2600" b="1" dirty="0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Quelles sont les conditions nécessaires pour faire du numérique (et de LoRdi) un atout pour l’enseignement des Mathématiques ? </a:t>
            </a:r>
          </a:p>
        </p:txBody>
      </p:sp>
      <p:sp>
        <p:nvSpPr>
          <p:cNvPr id="9" name="Titre 1"/>
          <p:cNvSpPr txBox="1">
            <a:spLocks/>
          </p:cNvSpPr>
          <p:nvPr/>
        </p:nvSpPr>
        <p:spPr>
          <a:xfrm>
            <a:off x="1466408" y="3284984"/>
            <a:ext cx="7498080" cy="1728192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2600" b="1" dirty="0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Quelles sont les contraintes et les réticences à l’utilisation du numérique et de LoRdi ?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FR" sz="2600" b="1" dirty="0" smtClean="0">
              <a:solidFill>
                <a:schemeClr val="tx2">
                  <a:satMod val="130000"/>
                </a:schemeClr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9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403648" y="1340768"/>
            <a:ext cx="7406640" cy="1472184"/>
          </a:xfrm>
        </p:spPr>
        <p:txBody>
          <a:bodyPr anchor="ctr" anchorCtr="0">
            <a:normAutofit/>
          </a:bodyPr>
          <a:lstStyle/>
          <a:p>
            <a:r>
              <a:rPr lang="fr-FR" sz="5400" dirty="0" smtClean="0"/>
              <a:t>Tice et LoRdi</a:t>
            </a:r>
            <a:endParaRPr lang="fr-FR" sz="5400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187624" y="5733256"/>
            <a:ext cx="7560840" cy="816496"/>
          </a:xfrm>
        </p:spPr>
        <p:txBody>
          <a:bodyPr>
            <a:noAutofit/>
          </a:bodyPr>
          <a:lstStyle/>
          <a:p>
            <a:r>
              <a:rPr lang="fr-FR" sz="2000" dirty="0" smtClean="0"/>
              <a:t>Interacadémiques Lyon 10-11/12 </a:t>
            </a:r>
          </a:p>
          <a:p>
            <a:r>
              <a:rPr lang="fr-FR" sz="2000" dirty="0" smtClean="0"/>
              <a:t>Tice et LoRdi Groupe de Montpellier.</a:t>
            </a:r>
            <a:endParaRPr lang="fr-FR" sz="20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50024" y="649916"/>
            <a:ext cx="3142456" cy="5731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475656" y="404664"/>
            <a:ext cx="7498080" cy="1143000"/>
          </a:xfrm>
        </p:spPr>
        <p:txBody>
          <a:bodyPr>
            <a:normAutofit fontScale="90000"/>
          </a:bodyPr>
          <a:lstStyle/>
          <a:p>
            <a:r>
              <a:rPr lang="fr-FR" b="1" dirty="0" smtClean="0"/>
              <a:t>I</a:t>
            </a:r>
            <a:r>
              <a:rPr lang="fr-FR" dirty="0" smtClean="0"/>
              <a:t> </a:t>
            </a:r>
            <a:r>
              <a:rPr lang="fr-FR" b="1" dirty="0" smtClean="0">
                <a:solidFill>
                  <a:schemeClr val="accent1">
                    <a:lumMod val="75000"/>
                  </a:schemeClr>
                </a:solidFill>
              </a:rPr>
              <a:t>Le projet LoRdi </a:t>
            </a:r>
            <a:br>
              <a:rPr lang="fr-FR" b="1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fr-FR" dirty="0" smtClean="0"/>
              <a:t>de la Région Languedoc-Roussillon.</a:t>
            </a:r>
            <a:br>
              <a:rPr lang="fr-FR" dirty="0" smtClean="0"/>
            </a:b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err="1" smtClean="0"/>
              <a:t>LoRDi</a:t>
            </a:r>
            <a:r>
              <a:rPr lang="fr-FR" dirty="0" smtClean="0"/>
              <a:t> : ordinateur portable </a:t>
            </a:r>
            <a:r>
              <a:rPr lang="fr-FR" b="1" u="sng" dirty="0" smtClean="0"/>
              <a:t>offert</a:t>
            </a:r>
            <a:r>
              <a:rPr lang="fr-FR" dirty="0" smtClean="0"/>
              <a:t> par la Région à tous les élèves entrant en 2</a:t>
            </a:r>
            <a:r>
              <a:rPr lang="fr-FR" baseline="30000" dirty="0" smtClean="0"/>
              <a:t>nde</a:t>
            </a:r>
            <a:r>
              <a:rPr lang="fr-FR" dirty="0" smtClean="0"/>
              <a:t> depuis 2011.</a:t>
            </a:r>
          </a:p>
          <a:p>
            <a:endParaRPr lang="fr-FR" dirty="0" smtClean="0"/>
          </a:p>
          <a:p>
            <a:r>
              <a:rPr lang="fr-FR" dirty="0" smtClean="0"/>
              <a:t>Deux objectifs principaux :</a:t>
            </a:r>
          </a:p>
          <a:p>
            <a:pPr marL="993775" indent="-282575">
              <a:buFont typeface="Wingdings" pitchFamily="2" charset="2"/>
              <a:buChar char="Ø"/>
            </a:pPr>
            <a:r>
              <a:rPr lang="fr-FR" dirty="0" smtClean="0"/>
              <a:t>Lutter contre la fracture numérique ;</a:t>
            </a:r>
          </a:p>
          <a:p>
            <a:pPr marL="993775" indent="-282575">
              <a:buFont typeface="Wingdings" pitchFamily="2" charset="2"/>
              <a:buChar char="Ø"/>
            </a:pPr>
            <a:r>
              <a:rPr lang="fr-FR" dirty="0" smtClean="0"/>
              <a:t>Poursuivre une politique de modernisation informatique.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435608" y="908720"/>
            <a:ext cx="7498080" cy="5616624"/>
          </a:xfrm>
        </p:spPr>
        <p:txBody>
          <a:bodyPr>
            <a:normAutofit fontScale="85000" lnSpcReduction="10000"/>
          </a:bodyPr>
          <a:lstStyle/>
          <a:p>
            <a:r>
              <a:rPr lang="fr-FR" b="1" dirty="0" smtClean="0"/>
              <a:t>Ce don fait l’objet d’un contrat entre la Région et la famille de l’élève :</a:t>
            </a:r>
          </a:p>
          <a:p>
            <a:pPr>
              <a:buFont typeface="Wingdings" pitchFamily="2" charset="2"/>
              <a:buChar char="Ø"/>
            </a:pPr>
            <a:r>
              <a:rPr lang="fr-FR" u="sng" dirty="0" smtClean="0"/>
              <a:t>Article </a:t>
            </a:r>
            <a:r>
              <a:rPr lang="fr-FR" u="sng" dirty="0" smtClean="0">
                <a:latin typeface="Arial" pitchFamily="34" charset="0"/>
                <a:cs typeface="Arial" pitchFamily="34" charset="0"/>
              </a:rPr>
              <a:t>1 :</a:t>
            </a:r>
            <a:r>
              <a:rPr lang="fr-FR" dirty="0" smtClean="0"/>
              <a:t> la Région </a:t>
            </a:r>
            <a:r>
              <a:rPr lang="fr-FR" b="1" dirty="0" smtClean="0"/>
              <a:t>donne</a:t>
            </a:r>
            <a:r>
              <a:rPr lang="fr-FR" dirty="0" smtClean="0"/>
              <a:t> à l’élève, qui l’accepte, à titre gratuit, […] un ordinateur portable DELL,VOSTRO 3360.</a:t>
            </a:r>
          </a:p>
          <a:p>
            <a:pPr>
              <a:buFont typeface="Wingdings" pitchFamily="2" charset="2"/>
              <a:buChar char="Ø"/>
            </a:pPr>
            <a:r>
              <a:rPr lang="fr-FR" u="sng" dirty="0" smtClean="0"/>
              <a:t>Article 4 (résumé) : </a:t>
            </a:r>
            <a:r>
              <a:rPr lang="fr-FR" b="1" dirty="0" smtClean="0"/>
              <a:t>l’usage scolaire </a:t>
            </a:r>
            <a:r>
              <a:rPr lang="fr-FR" dirty="0" smtClean="0"/>
              <a:t>dans l’enceinte de l’établissement est </a:t>
            </a:r>
            <a:r>
              <a:rPr lang="fr-FR" b="1" dirty="0" smtClean="0"/>
              <a:t>le principal objet de l’utilisation </a:t>
            </a:r>
            <a:r>
              <a:rPr lang="fr-FR" dirty="0" smtClean="0"/>
              <a:t>de l’ordinateur portable.</a:t>
            </a:r>
          </a:p>
          <a:p>
            <a:pPr>
              <a:buNone/>
            </a:pPr>
            <a:r>
              <a:rPr lang="fr-FR" dirty="0" smtClean="0"/>
              <a:t> 	L’élève pourra néanmoins utiliser le matériel librement dans un cadre privé.</a:t>
            </a:r>
          </a:p>
          <a:p>
            <a:pPr>
              <a:buFont typeface="Wingdings" pitchFamily="2" charset="2"/>
              <a:buChar char="Ø"/>
            </a:pPr>
            <a:r>
              <a:rPr lang="fr-FR" u="sng" dirty="0" smtClean="0"/>
              <a:t>Article 9 : </a:t>
            </a:r>
            <a:r>
              <a:rPr lang="fr-FR" dirty="0" smtClean="0"/>
              <a:t>le matériel est </a:t>
            </a:r>
            <a:r>
              <a:rPr lang="fr-FR" b="1" dirty="0" smtClean="0"/>
              <a:t>la propriété de l’élève</a:t>
            </a:r>
            <a:r>
              <a:rPr lang="fr-FR" dirty="0" smtClean="0"/>
              <a:t>. L’élève devra conserver personnellement l’ordinateur portable </a:t>
            </a:r>
            <a:r>
              <a:rPr lang="fr-FR" b="1" dirty="0" smtClean="0"/>
              <a:t>durant toute sa scolarité au lycée. </a:t>
            </a:r>
            <a:r>
              <a:rPr lang="fr-FR" sz="2400" b="1" dirty="0" smtClean="0">
                <a:hlinkClick r:id="rId3" action="ppaction://hlinkfile"/>
              </a:rPr>
              <a:t>Contrat LoRdi II.jpg</a:t>
            </a:r>
            <a:endParaRPr lang="fr-FR" sz="2400" b="1" dirty="0" smtClean="0"/>
          </a:p>
          <a:p>
            <a:endParaRPr lang="fr-FR" dirty="0" smtClean="0"/>
          </a:p>
          <a:p>
            <a:endParaRPr lang="fr-FR" dirty="0"/>
          </a:p>
        </p:txBody>
      </p:sp>
      <p:sp>
        <p:nvSpPr>
          <p:cNvPr id="4" name="Titre 1"/>
          <p:cNvSpPr>
            <a:spLocks noGrp="1"/>
          </p:cNvSpPr>
          <p:nvPr>
            <p:ph type="title"/>
          </p:nvPr>
        </p:nvSpPr>
        <p:spPr>
          <a:xfrm>
            <a:off x="1475656" y="404664"/>
            <a:ext cx="7498080" cy="706090"/>
          </a:xfrm>
        </p:spPr>
        <p:txBody>
          <a:bodyPr>
            <a:normAutofit fontScale="90000"/>
          </a:bodyPr>
          <a:lstStyle/>
          <a:p>
            <a:r>
              <a:rPr lang="fr-FR" b="1" dirty="0" smtClean="0">
                <a:solidFill>
                  <a:schemeClr val="accent1">
                    <a:lumMod val="75000"/>
                  </a:schemeClr>
                </a:solidFill>
              </a:rPr>
              <a:t>Le projet LoRdi </a:t>
            </a:r>
            <a:r>
              <a:rPr lang="fr-FR" dirty="0" smtClean="0"/>
              <a:t/>
            </a:r>
            <a:br>
              <a:rPr lang="fr-FR" dirty="0" smtClean="0"/>
            </a:b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435608" y="1052736"/>
            <a:ext cx="7498080" cy="5195664"/>
          </a:xfrm>
        </p:spPr>
        <p:txBody>
          <a:bodyPr>
            <a:normAutofit fontScale="92500" lnSpcReduction="20000"/>
          </a:bodyPr>
          <a:lstStyle/>
          <a:p>
            <a:r>
              <a:rPr lang="fr-FR" b="1" u="sng" dirty="0" err="1" smtClean="0"/>
              <a:t>Equipement</a:t>
            </a:r>
            <a:r>
              <a:rPr lang="fr-FR" b="1" u="sng" dirty="0" smtClean="0"/>
              <a:t> </a:t>
            </a:r>
            <a:r>
              <a:rPr lang="fr-FR" dirty="0" smtClean="0"/>
              <a:t>:</a:t>
            </a:r>
          </a:p>
          <a:p>
            <a:pPr>
              <a:buNone/>
            </a:pPr>
            <a:r>
              <a:rPr lang="fr-FR" dirty="0" smtClean="0"/>
              <a:t>Logiciels (bureautique,  pédagogie).</a:t>
            </a:r>
          </a:p>
          <a:p>
            <a:pPr>
              <a:buFont typeface="Wingdings" pitchFamily="2" charset="2"/>
              <a:buChar char="Ø"/>
            </a:pPr>
            <a:endParaRPr lang="fr-FR" dirty="0" smtClean="0"/>
          </a:p>
          <a:p>
            <a:r>
              <a:rPr lang="fr-FR" b="1" u="sng" dirty="0" smtClean="0"/>
              <a:t>Assurance </a:t>
            </a:r>
            <a:r>
              <a:rPr lang="fr-FR" dirty="0" smtClean="0"/>
              <a:t>:</a:t>
            </a:r>
          </a:p>
          <a:p>
            <a:pPr marL="79375" indent="-9525">
              <a:buNone/>
            </a:pPr>
            <a:r>
              <a:rPr lang="fr-FR" dirty="0" smtClean="0"/>
              <a:t>LoRdi, garanti 3 ans, n’est pas assuré par la Région. </a:t>
            </a:r>
          </a:p>
          <a:p>
            <a:pPr>
              <a:buFont typeface="Wingdings" pitchFamily="2" charset="2"/>
              <a:buChar char="Ø"/>
            </a:pPr>
            <a:endParaRPr lang="fr-FR" dirty="0" smtClean="0"/>
          </a:p>
          <a:p>
            <a:r>
              <a:rPr lang="fr-FR" b="1" u="sng" dirty="0" smtClean="0"/>
              <a:t>Maintenance </a:t>
            </a:r>
            <a:r>
              <a:rPr lang="fr-FR" dirty="0" smtClean="0"/>
              <a:t>:</a:t>
            </a:r>
          </a:p>
          <a:p>
            <a:pPr>
              <a:buNone/>
            </a:pPr>
            <a:r>
              <a:rPr lang="fr-FR" dirty="0" smtClean="0"/>
              <a:t>Plateforme téléphonique ;</a:t>
            </a:r>
          </a:p>
          <a:p>
            <a:pPr marL="82550" indent="0">
              <a:buNone/>
            </a:pPr>
            <a:r>
              <a:rPr lang="fr-FR" dirty="0" smtClean="0"/>
              <a:t>Passage éventuel d’un technicien dans l’établissement. </a:t>
            </a:r>
          </a:p>
          <a:p>
            <a:endParaRPr lang="fr-FR" dirty="0"/>
          </a:p>
        </p:txBody>
      </p:sp>
      <p:sp>
        <p:nvSpPr>
          <p:cNvPr id="4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b="1" dirty="0" smtClean="0">
                <a:solidFill>
                  <a:schemeClr val="accent1">
                    <a:lumMod val="75000"/>
                  </a:schemeClr>
                </a:solidFill>
              </a:rPr>
              <a:t>Le projet LoRdi </a:t>
            </a:r>
            <a:r>
              <a:rPr lang="fr-FR" dirty="0" smtClean="0"/>
              <a:t/>
            </a:r>
            <a:br>
              <a:rPr lang="fr-FR" dirty="0" smtClean="0"/>
            </a:b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403648" y="1196752"/>
            <a:ext cx="7498080" cy="1143000"/>
          </a:xfrm>
        </p:spPr>
        <p:txBody>
          <a:bodyPr>
            <a:normAutofit fontScale="90000"/>
          </a:bodyPr>
          <a:lstStyle/>
          <a:p>
            <a:r>
              <a:rPr lang="fr-FR" b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II</a:t>
            </a:r>
            <a:r>
              <a:rPr lang="fr-FR" dirty="0" smtClean="0"/>
              <a:t> </a:t>
            </a:r>
            <a:r>
              <a:rPr lang="fr-FR" b="1" dirty="0" smtClean="0">
                <a:solidFill>
                  <a:schemeClr val="accent1">
                    <a:lumMod val="75000"/>
                  </a:schemeClr>
                </a:solidFill>
              </a:rPr>
              <a:t>Présentation des résultats d’un sondage </a:t>
            </a:r>
            <a:r>
              <a:rPr lang="fr-FR" dirty="0" smtClean="0"/>
              <a:t>sur l’utilisation de LoRdi et des TICE dans l’enseignement des Mathématiques dans l’académie.</a:t>
            </a:r>
            <a:br>
              <a:rPr lang="fr-FR" dirty="0" smtClean="0"/>
            </a:b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435608" y="2996952"/>
            <a:ext cx="7498080" cy="3251448"/>
          </a:xfrm>
        </p:spPr>
        <p:txBody>
          <a:bodyPr>
            <a:normAutofit/>
          </a:bodyPr>
          <a:lstStyle/>
          <a:p>
            <a:r>
              <a:rPr lang="fr-FR" dirty="0" smtClean="0"/>
              <a:t>Méthodologie, panel.</a:t>
            </a:r>
          </a:p>
          <a:p>
            <a:endParaRPr lang="fr-FR" dirty="0" smtClean="0"/>
          </a:p>
          <a:p>
            <a:endParaRPr lang="fr-FR" dirty="0" smtClean="0"/>
          </a:p>
          <a:p>
            <a:endParaRPr lang="fr-FR" dirty="0" smtClean="0"/>
          </a:p>
          <a:p>
            <a:pPr algn="r">
              <a:buNone/>
            </a:pPr>
            <a:r>
              <a:rPr lang="fr-FR" sz="2000" dirty="0" smtClean="0">
                <a:hlinkClick r:id="rId2" action="ppaction://hlinkfile"/>
              </a:rPr>
              <a:t>Questionnaire élève LoRdi et TICE.pdf</a:t>
            </a:r>
            <a:endParaRPr lang="fr-FR" sz="2000" dirty="0" smtClean="0"/>
          </a:p>
          <a:p>
            <a:pPr algn="r">
              <a:buNone/>
            </a:pPr>
            <a:r>
              <a:rPr lang="fr-FR" sz="2000" dirty="0" smtClean="0">
                <a:solidFill>
                  <a:schemeClr val="accent6"/>
                </a:solidFill>
                <a:hlinkClick r:id="rId3" action="ppaction://hlinkfile"/>
              </a:rPr>
              <a:t>Questionnaire Prof LoRdi et TICE.pdf</a:t>
            </a:r>
            <a:endParaRPr lang="fr-FR" sz="2000" dirty="0" smtClean="0">
              <a:solidFill>
                <a:schemeClr val="accent6"/>
              </a:solidFill>
              <a:hlinkClick r:id="rId4" action="ppaction://hlinkfile"/>
            </a:endParaRPr>
          </a:p>
          <a:p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>
          <a:xfrm>
            <a:off x="1403648" y="0"/>
            <a:ext cx="7498080" cy="2362592"/>
          </a:xfrm>
        </p:spPr>
        <p:txBody>
          <a:bodyPr>
            <a:normAutofit/>
          </a:bodyPr>
          <a:lstStyle/>
          <a:p>
            <a:pPr algn="ctr"/>
            <a:r>
              <a:rPr lang="fr-FR" sz="3900" dirty="0" smtClean="0">
                <a:solidFill>
                  <a:schemeClr val="accent1">
                    <a:lumMod val="75000"/>
                  </a:schemeClr>
                </a:solidFill>
              </a:rPr>
              <a:t>Sondage</a:t>
            </a:r>
            <a:br>
              <a:rPr lang="fr-FR" sz="3900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fr-FR" sz="3600" b="1" dirty="0" smtClean="0">
                <a:solidFill>
                  <a:srgbClr val="5F688B"/>
                </a:solidFill>
              </a:rPr>
              <a:t>Q1 : Votre </a:t>
            </a:r>
            <a:r>
              <a:rPr lang="fr-FR" sz="3600" b="1" dirty="0" err="1" smtClean="0">
                <a:solidFill>
                  <a:srgbClr val="5F688B"/>
                </a:solidFill>
              </a:rPr>
              <a:t>Lordi</a:t>
            </a:r>
            <a:r>
              <a:rPr lang="fr-FR" sz="3600" b="1" dirty="0" smtClean="0">
                <a:solidFill>
                  <a:srgbClr val="5F688B"/>
                </a:solidFill>
              </a:rPr>
              <a:t> est-il opérationnel?</a:t>
            </a:r>
            <a:endParaRPr lang="fr-FR" sz="3600" b="1" dirty="0">
              <a:solidFill>
                <a:srgbClr val="5F688B"/>
              </a:solidFill>
            </a:endParaRPr>
          </a:p>
        </p:txBody>
      </p:sp>
      <p:graphicFrame>
        <p:nvGraphicFramePr>
          <p:cNvPr id="7" name="Espace réservé du contenu 6"/>
          <p:cNvGraphicFramePr>
            <a:graphicFrameLocks noGrp="1"/>
          </p:cNvGraphicFramePr>
          <p:nvPr>
            <p:ph sz="half" idx="1"/>
          </p:nvPr>
        </p:nvGraphicFramePr>
        <p:xfrm>
          <a:off x="1435100" y="1340768"/>
          <a:ext cx="7313364" cy="484730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8" name="ZoneTexte 7"/>
          <p:cNvSpPr txBox="1"/>
          <p:nvPr/>
        </p:nvSpPr>
        <p:spPr>
          <a:xfrm>
            <a:off x="5436096" y="1556792"/>
            <a:ext cx="23762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/>
              <a:t>Population: 1</a:t>
            </a:r>
            <a:r>
              <a:rPr lang="fr-FR" b="1" baseline="30000" dirty="0" smtClean="0"/>
              <a:t>ère</a:t>
            </a:r>
            <a:r>
              <a:rPr lang="fr-FR" b="1" dirty="0" smtClean="0"/>
              <a:t>+Tale</a:t>
            </a:r>
          </a:p>
          <a:p>
            <a:r>
              <a:rPr lang="fr-FR" b="1" dirty="0" smtClean="0"/>
              <a:t>Réponses en %</a:t>
            </a:r>
            <a:endParaRPr lang="fr-FR" b="1" dirty="0"/>
          </a:p>
        </p:txBody>
      </p:sp>
      <p:sp>
        <p:nvSpPr>
          <p:cNvPr id="5" name="ZoneTexte 4"/>
          <p:cNvSpPr txBox="1"/>
          <p:nvPr/>
        </p:nvSpPr>
        <p:spPr>
          <a:xfrm>
            <a:off x="1691680" y="404664"/>
            <a:ext cx="5616624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600" dirty="0" smtClean="0"/>
              <a:t>Opérationnel ? </a:t>
            </a:r>
            <a:endParaRPr lang="fr-FR" sz="2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Graphic spid="7" grpId="0">
        <p:bldAsOne/>
      </p:bldGraphic>
      <p:bldP spid="8" grpId="0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>
          <a:xfrm>
            <a:off x="1403648" y="332656"/>
            <a:ext cx="7354064" cy="2708920"/>
          </a:xfrm>
        </p:spPr>
        <p:txBody>
          <a:bodyPr>
            <a:normAutofit/>
          </a:bodyPr>
          <a:lstStyle/>
          <a:p>
            <a:pPr algn="ctr"/>
            <a:r>
              <a:rPr lang="fr-FR" sz="3900" dirty="0" smtClean="0">
                <a:solidFill>
                  <a:schemeClr val="accent1">
                    <a:lumMod val="75000"/>
                  </a:schemeClr>
                </a:solidFill>
              </a:rPr>
              <a:t>Sondage</a:t>
            </a:r>
            <a:br>
              <a:rPr lang="fr-FR" sz="3900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fr-FR" sz="3600" b="1" dirty="0" smtClean="0">
                <a:solidFill>
                  <a:srgbClr val="4E547E"/>
                </a:solidFill>
              </a:rPr>
              <a:t>Q2: Quel usage faites-vous de LoRdi?</a:t>
            </a:r>
            <a:endParaRPr lang="fr-FR" sz="3600" b="1" dirty="0">
              <a:solidFill>
                <a:srgbClr val="4E547E"/>
              </a:solidFill>
            </a:endParaRPr>
          </a:p>
        </p:txBody>
      </p:sp>
      <p:graphicFrame>
        <p:nvGraphicFramePr>
          <p:cNvPr id="7" name="Espace réservé du contenu 6"/>
          <p:cNvGraphicFramePr>
            <a:graphicFrameLocks noGrp="1"/>
          </p:cNvGraphicFramePr>
          <p:nvPr>
            <p:ph sz="half" idx="1"/>
          </p:nvPr>
        </p:nvGraphicFramePr>
        <p:xfrm>
          <a:off x="971600" y="1124744"/>
          <a:ext cx="3960440" cy="495210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3" name="Espace réservé du contenu 12"/>
          <p:cNvGraphicFramePr>
            <a:graphicFrameLocks noGrp="1"/>
          </p:cNvGraphicFramePr>
          <p:nvPr>
            <p:ph sz="half" idx="2"/>
          </p:nvPr>
        </p:nvGraphicFramePr>
        <p:xfrm>
          <a:off x="4932040" y="1125539"/>
          <a:ext cx="4211960" cy="496775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4" name="ZoneTexte 13"/>
          <p:cNvSpPr txBox="1"/>
          <p:nvPr/>
        </p:nvSpPr>
        <p:spPr>
          <a:xfrm>
            <a:off x="1979712" y="6211669"/>
            <a:ext cx="23762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/>
              <a:t>Population: 1</a:t>
            </a:r>
            <a:r>
              <a:rPr lang="fr-FR" b="1" baseline="30000" dirty="0" smtClean="0"/>
              <a:t>ère</a:t>
            </a:r>
            <a:r>
              <a:rPr lang="fr-FR" b="1" dirty="0" smtClean="0"/>
              <a:t>+Tale</a:t>
            </a:r>
          </a:p>
          <a:p>
            <a:r>
              <a:rPr lang="fr-FR" b="1" dirty="0" smtClean="0"/>
              <a:t>Réponses en %</a:t>
            </a:r>
            <a:endParaRPr lang="fr-FR" b="1" dirty="0"/>
          </a:p>
        </p:txBody>
      </p:sp>
      <p:sp>
        <p:nvSpPr>
          <p:cNvPr id="6" name="ZoneTexte 5"/>
          <p:cNvSpPr txBox="1"/>
          <p:nvPr/>
        </p:nvSpPr>
        <p:spPr>
          <a:xfrm>
            <a:off x="1691680" y="404664"/>
            <a:ext cx="5616624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600" dirty="0" smtClean="0"/>
              <a:t>Usage ? </a:t>
            </a:r>
            <a:endParaRPr lang="fr-FR" sz="2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Graphic spid="7" grpId="0">
        <p:bldAsOne/>
      </p:bldGraphic>
      <p:bldGraphic spid="13" grpId="0">
        <p:bldAsOne/>
      </p:bldGraphic>
      <p:bldP spid="14" grpId="0"/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>
          <a:xfrm>
            <a:off x="1115616" y="-171400"/>
            <a:ext cx="7642096" cy="1368152"/>
          </a:xfrm>
        </p:spPr>
        <p:txBody>
          <a:bodyPr>
            <a:normAutofit fontScale="90000"/>
          </a:bodyPr>
          <a:lstStyle/>
          <a:p>
            <a:pPr algn="ctr"/>
            <a:r>
              <a:rPr lang="fr-FR" sz="3900" dirty="0" smtClean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fr-FR" sz="3900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fr-FR" sz="3900" dirty="0" smtClean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fr-FR" sz="3900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fr-FR" sz="3900" dirty="0" smtClean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fr-FR" sz="3900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fr-FR" sz="3900" dirty="0" smtClean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fr-FR" sz="3900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fr-FR" dirty="0" smtClean="0">
                <a:solidFill>
                  <a:schemeClr val="accent1">
                    <a:lumMod val="75000"/>
                  </a:schemeClr>
                </a:solidFill>
              </a:rPr>
              <a:t>Sondage</a:t>
            </a:r>
            <a:r>
              <a:rPr lang="fr-FR" sz="3900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fr-FR" sz="2000" dirty="0" smtClean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fr-FR" sz="2000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fr-FR" sz="4000" b="1" dirty="0" smtClean="0">
                <a:solidFill>
                  <a:srgbClr val="5F688B"/>
                </a:solidFill>
              </a:rPr>
              <a:t>Q5 : Sur vos années lycée, </a:t>
            </a:r>
            <a:br>
              <a:rPr lang="fr-FR" sz="4000" b="1" dirty="0" smtClean="0">
                <a:solidFill>
                  <a:srgbClr val="5F688B"/>
                </a:solidFill>
              </a:rPr>
            </a:br>
            <a:r>
              <a:rPr lang="fr-FR" sz="4000" b="1" dirty="0" smtClean="0">
                <a:solidFill>
                  <a:srgbClr val="5F688B"/>
                </a:solidFill>
              </a:rPr>
              <a:t>avez-vous utilisé LoRdi </a:t>
            </a:r>
            <a:br>
              <a:rPr lang="fr-FR" sz="4000" b="1" dirty="0" smtClean="0">
                <a:solidFill>
                  <a:srgbClr val="5F688B"/>
                </a:solidFill>
              </a:rPr>
            </a:br>
            <a:r>
              <a:rPr lang="fr-FR" sz="4000" b="1" dirty="0" smtClean="0">
                <a:solidFill>
                  <a:srgbClr val="5F688B"/>
                </a:solidFill>
              </a:rPr>
              <a:t> dans le cadre de l’AP ?</a:t>
            </a:r>
            <a:endParaRPr lang="fr-FR" sz="4000" b="1" dirty="0">
              <a:solidFill>
                <a:srgbClr val="5F688B"/>
              </a:solidFill>
            </a:endParaRPr>
          </a:p>
        </p:txBody>
      </p:sp>
      <p:graphicFrame>
        <p:nvGraphicFramePr>
          <p:cNvPr id="7" name="Espace réservé du contenu 6"/>
          <p:cNvGraphicFramePr>
            <a:graphicFrameLocks noGrp="1"/>
          </p:cNvGraphicFramePr>
          <p:nvPr>
            <p:ph sz="half" idx="1"/>
          </p:nvPr>
        </p:nvGraphicFramePr>
        <p:xfrm>
          <a:off x="971600" y="1340768"/>
          <a:ext cx="4032448" cy="48965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Espace réservé du contenu 7"/>
          <p:cNvGraphicFramePr>
            <a:graphicFrameLocks noGrp="1"/>
          </p:cNvGraphicFramePr>
          <p:nvPr>
            <p:ph sz="half" idx="2"/>
          </p:nvPr>
        </p:nvGraphicFramePr>
        <p:xfrm>
          <a:off x="5004048" y="1340768"/>
          <a:ext cx="4139952" cy="48965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0" name="ZoneTexte 9"/>
          <p:cNvSpPr txBox="1"/>
          <p:nvPr/>
        </p:nvSpPr>
        <p:spPr>
          <a:xfrm>
            <a:off x="1979712" y="6211669"/>
            <a:ext cx="23762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/>
              <a:t>Population: 1</a:t>
            </a:r>
            <a:r>
              <a:rPr lang="fr-FR" b="1" baseline="30000" dirty="0" smtClean="0"/>
              <a:t>ère</a:t>
            </a:r>
            <a:r>
              <a:rPr lang="fr-FR" b="1" dirty="0" smtClean="0"/>
              <a:t>+Tale</a:t>
            </a:r>
          </a:p>
          <a:p>
            <a:r>
              <a:rPr lang="fr-FR" b="1" dirty="0" smtClean="0"/>
              <a:t>Réponses en %</a:t>
            </a:r>
            <a:endParaRPr lang="fr-FR" b="1" dirty="0"/>
          </a:p>
        </p:txBody>
      </p:sp>
      <p:sp>
        <p:nvSpPr>
          <p:cNvPr id="6" name="ZoneTexte 5"/>
          <p:cNvSpPr txBox="1"/>
          <p:nvPr/>
        </p:nvSpPr>
        <p:spPr>
          <a:xfrm>
            <a:off x="1691680" y="404664"/>
            <a:ext cx="5616624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600" dirty="0" smtClean="0"/>
              <a:t>Usage en AP ? </a:t>
            </a:r>
            <a:endParaRPr lang="fr-FR" sz="2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Graphic spid="7" grpId="0">
        <p:bldAsOne/>
      </p:bldGraphic>
      <p:bldGraphic spid="8" grpId="0">
        <p:bldAsOne/>
      </p:bldGraphic>
      <p:bldP spid="10" grpId="0"/>
      <p:bldP spid="6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e">
  <a:themeElements>
    <a:clrScheme name="Civil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4049</TotalTime>
  <Words>552</Words>
  <Application>Microsoft Office PowerPoint</Application>
  <PresentationFormat>Affichage à l'écran (4:3)</PresentationFormat>
  <Paragraphs>131</Paragraphs>
  <Slides>23</Slides>
  <Notes>5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23</vt:i4>
      </vt:variant>
    </vt:vector>
  </HeadingPairs>
  <TitlesOfParts>
    <vt:vector size="24" baseType="lpstr">
      <vt:lpstr>Solstice</vt:lpstr>
      <vt:lpstr>Tice et LoRdi</vt:lpstr>
      <vt:lpstr>Déroulement de l’atelier</vt:lpstr>
      <vt:lpstr>I Le projet LoRdi  de la Région Languedoc-Roussillon. </vt:lpstr>
      <vt:lpstr>Le projet LoRdi  </vt:lpstr>
      <vt:lpstr>Le projet LoRdi  </vt:lpstr>
      <vt:lpstr>II Présentation des résultats d’un sondage sur l’utilisation de LoRdi et des TICE dans l’enseignement des Mathématiques dans l’académie. </vt:lpstr>
      <vt:lpstr>Sondage Q1 : Votre Lordi est-il opérationnel?</vt:lpstr>
      <vt:lpstr>Sondage Q2: Quel usage faites-vous de LoRdi?</vt:lpstr>
      <vt:lpstr>    Sondage  Q5 : Sur vos années lycée,  avez-vous utilisé LoRdi   dans le cadre de l’AP ?</vt:lpstr>
      <vt:lpstr>Sondage  Q6 : Lorsque vous avez un travail à faire (toutes disciplines confondues)  avec LoRdi, cela vous motive-t-il ? </vt:lpstr>
      <vt:lpstr>Sondage  Q8 : Lorsque vous avez un travail à faire  en Mathématiques avec LoRdi, cela vous motive-t-il ? </vt:lpstr>
      <vt:lpstr>Sondage  Q10 : L’utilisation de Tice rend-il le cours de Mathématiques plus attractif ?  </vt:lpstr>
      <vt:lpstr>Sondage  Q12 : L’emploi d’un support informatique (vidéo projection, ordinateur…) dans le cours de Mathématiques est-il régulier ?</vt:lpstr>
      <vt:lpstr>Sondage  Q15: Quel « rapport » avez-vous avec les Mathématiques ? Elles vous intéressent…</vt:lpstr>
      <vt:lpstr>Sondage  Q17 : De quel sexe êtes-vous ?</vt:lpstr>
      <vt:lpstr>Sondage  Distinction garçons/ filles Q15 : quel  rapport »  avez-vous avec les Mathématiques ?  Elles vous intéressent…</vt:lpstr>
      <vt:lpstr>III Exemples d’utilisation de LoRdi dans nos classes</vt:lpstr>
      <vt:lpstr>III Exemples d’utilisation de LoRdi dans nos classes</vt:lpstr>
      <vt:lpstr>III Exemples d’utilisation de LoRdi dans nos classes</vt:lpstr>
      <vt:lpstr>III Exemples d’utilisation de LoRdi dans nos classes</vt:lpstr>
      <vt:lpstr>III Exemples d’utilisation de LoRdi dans nos classes</vt:lpstr>
      <vt:lpstr>IV Phase d’échanges</vt:lpstr>
      <vt:lpstr>Tice et LoRdi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utilisateur</dc:creator>
  <cp:lastModifiedBy>BOUSSEYROUX</cp:lastModifiedBy>
  <cp:revision>325</cp:revision>
  <dcterms:created xsi:type="dcterms:W3CDTF">2013-12-02T18:21:10Z</dcterms:created>
  <dcterms:modified xsi:type="dcterms:W3CDTF">2013-12-10T06:34:38Z</dcterms:modified>
</cp:coreProperties>
</file>