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6" r:id="rId4"/>
    <p:sldId id="273" r:id="rId5"/>
    <p:sldId id="282" r:id="rId6"/>
    <p:sldId id="267" r:id="rId7"/>
    <p:sldId id="285" r:id="rId8"/>
    <p:sldId id="286" r:id="rId9"/>
    <p:sldId id="287" r:id="rId10"/>
    <p:sldId id="288" r:id="rId11"/>
    <p:sldId id="275" r:id="rId12"/>
    <p:sldId id="268" r:id="rId13"/>
    <p:sldId id="274" r:id="rId14"/>
    <p:sldId id="276" r:id="rId15"/>
    <p:sldId id="277" r:id="rId16"/>
    <p:sldId id="279" r:id="rId17"/>
    <p:sldId id="280" r:id="rId18"/>
    <p:sldId id="302" r:id="rId19"/>
    <p:sldId id="308" r:id="rId20"/>
    <p:sldId id="269" r:id="rId21"/>
    <p:sldId id="296" r:id="rId22"/>
    <p:sldId id="271" r:id="rId23"/>
    <p:sldId id="289" r:id="rId24"/>
    <p:sldId id="297" r:id="rId25"/>
    <p:sldId id="298" r:id="rId26"/>
    <p:sldId id="299" r:id="rId27"/>
    <p:sldId id="300" r:id="rId28"/>
    <p:sldId id="311" r:id="rId29"/>
    <p:sldId id="309" r:id="rId30"/>
    <p:sldId id="312" r:id="rId31"/>
    <p:sldId id="313" r:id="rId32"/>
    <p:sldId id="314" r:id="rId33"/>
    <p:sldId id="315" r:id="rId34"/>
    <p:sldId id="316" r:id="rId35"/>
    <p:sldId id="317" r:id="rId36"/>
    <p:sldId id="319" r:id="rId37"/>
    <p:sldId id="270" r:id="rId38"/>
    <p:sldId id="310" r:id="rId39"/>
    <p:sldId id="262" r:id="rId40"/>
    <p:sldId id="261" r:id="rId41"/>
    <p:sldId id="305" r:id="rId42"/>
    <p:sldId id="318" r:id="rId43"/>
    <p:sldId id="260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jdreyfus" initials="j" lastIdx="1" clrIdx="0">
    <p:extLst>
      <p:ext uri="{19B8F6BF-5375-455C-9EA6-DF929625EA0E}">
        <p15:presenceInfo xmlns:p15="http://schemas.microsoft.com/office/powerpoint/2012/main" userId="jdreyf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5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1BA08-9D49-45AE-AB9F-41FB707FE192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821AC-C6C7-4C5C-B37F-4E1318E7F4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819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211F-D4E1-490D-854E-B8D14DF14210}" type="datetimeFigureOut">
              <a:rPr lang="fr-FR" smtClean="0"/>
              <a:t>21/03/2019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7F6FF-BAE9-4096-9ED9-30A749D01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8506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8" y="-15954"/>
            <a:ext cx="9195516" cy="68899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4" y="4986346"/>
            <a:ext cx="1113803" cy="15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3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31" y="-32197"/>
            <a:ext cx="9232862" cy="69223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79" y="5135247"/>
            <a:ext cx="904442" cy="12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fin de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-8407"/>
            <a:ext cx="9169402" cy="687481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9" y="5211447"/>
            <a:ext cx="904442" cy="12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7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6230536"/>
            <a:ext cx="1346200" cy="558872"/>
          </a:xfrm>
          <a:prstGeom prst="rect">
            <a:avLst/>
          </a:prstGeom>
        </p:spPr>
      </p:pic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96100" y="6327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B465-768F-472B-948C-8202AA1023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21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759-4424-4959-B679-FF8B496ABB4B}" type="datetime1">
              <a:rPr lang="fr-FR" smtClean="0"/>
              <a:t>21/03/2019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20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30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5" Type="http://schemas.openxmlformats.org/officeDocument/2006/relationships/image" Target="../media/image191.png"/><Relationship Id="rId4" Type="http://schemas.openxmlformats.org/officeDocument/2006/relationships/image" Target="../media/image181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therese.eveilleau.pagesperso-orange.fr/pages/truc_mat/textes/monte_carlo.htm" TargetMode="External"/><Relationship Id="rId2" Type="http://schemas.openxmlformats.org/officeDocument/2006/relationships/hyperlink" Target="https://melusine.eu.org/syracuse/bc/archimede/doc-a4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i314.net/fr/ramanujan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Open_University" TargetMode="External"/><Relationship Id="rId13" Type="http://schemas.openxmlformats.org/officeDocument/2006/relationships/hyperlink" Target="https://fr.wikipedia.org/wiki/The_Story_of_Maths#cite_note-1" TargetMode="External"/><Relationship Id="rId3" Type="http://schemas.openxmlformats.org/officeDocument/2006/relationships/hyperlink" Target="https://hal.archives-ouvertes.fr/hal-01781209/document" TargetMode="External"/><Relationship Id="rId7" Type="http://schemas.openxmlformats.org/officeDocument/2006/relationships/hyperlink" Target="https://fr.wikipedia.org/wiki/Histoire_des_math%C3%A9matiques" TargetMode="External"/><Relationship Id="rId12" Type="http://schemas.openxmlformats.org/officeDocument/2006/relationships/hyperlink" Target="https://fr.wikipedia.org/wiki/Universit%C3%A9_d'Oxford" TargetMode="External"/><Relationship Id="rId2" Type="http://schemas.openxmlformats.org/officeDocument/2006/relationships/hyperlink" Target="http://mathiculture.f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r.wikipedia.org/wiki/Royaume-Uni" TargetMode="External"/><Relationship Id="rId11" Type="http://schemas.openxmlformats.org/officeDocument/2006/relationships/hyperlink" Target="https://fr.wikipedia.org/wiki/Marcus_du_Sautoy" TargetMode="External"/><Relationship Id="rId5" Type="http://schemas.openxmlformats.org/officeDocument/2006/relationships/hyperlink" Target="https://fr.wikipedia.org/wiki/Documentaire" TargetMode="External"/><Relationship Id="rId10" Type="http://schemas.openxmlformats.org/officeDocument/2006/relationships/hyperlink" Target="https://fr.wikipedia.org/wiki/BBC_Four" TargetMode="External"/><Relationship Id="rId4" Type="http://schemas.openxmlformats.org/officeDocument/2006/relationships/hyperlink" Target="https://fr.wikipedia.org/wiki/T%C3%A9l%C3%A9s%C3%A9rie" TargetMode="External"/><Relationship Id="rId9" Type="http://schemas.openxmlformats.org/officeDocument/2006/relationships/hyperlink" Target="https://fr.wikipedia.org/wiki/BBC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"/>
          <p:cNvSpPr txBox="1">
            <a:spLocks/>
          </p:cNvSpPr>
          <p:nvPr/>
        </p:nvSpPr>
        <p:spPr>
          <a:xfrm>
            <a:off x="3172513" y="2495636"/>
            <a:ext cx="5826983" cy="1442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Formation des professeurs titulaires 1</a:t>
            </a:r>
            <a:r>
              <a:rPr lang="fr-FR" sz="32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ère</a:t>
            </a:r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année - </a:t>
            </a:r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fr-F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journée du 22 mars 2019</a:t>
            </a:r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Sous-titre 3"/>
          <p:cNvSpPr txBox="1">
            <a:spLocks/>
          </p:cNvSpPr>
          <p:nvPr/>
        </p:nvSpPr>
        <p:spPr>
          <a:xfrm>
            <a:off x="3090592" y="4682694"/>
            <a:ext cx="5826983" cy="1387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Réforme du lycée et conséquences pédagogiques</a:t>
            </a:r>
          </a:p>
          <a:p>
            <a:endParaRPr lang="fr-FR" dirty="0"/>
          </a:p>
        </p:txBody>
      </p:sp>
      <p:grpSp>
        <p:nvGrpSpPr>
          <p:cNvPr id="8" name="Grouper 9"/>
          <p:cNvGrpSpPr/>
          <p:nvPr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9" name="Rectangle 8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653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4326" y="626387"/>
            <a:ext cx="7881400" cy="4711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dirty="0">
                <a:latin typeface="Arial Black" panose="020B0A04020102020204" pitchFamily="34" charset="0"/>
              </a:rPr>
              <a:t>Que peut-on différencier ?</a:t>
            </a: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804326" y="1215945"/>
            <a:ext cx="7881937" cy="48713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productions : </a:t>
            </a:r>
            <a:r>
              <a:rPr lang="fr-FR" sz="1800" b="1" dirty="0">
                <a:solidFill>
                  <a:srgbClr val="5AA1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b="1" dirty="0">
                <a:solidFill>
                  <a:srgbClr val="5AA1D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b="1" dirty="0">
              <a:solidFill>
                <a:srgbClr val="5AA1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Débat oral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rendu sous forme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Ecrite (manuscrite)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Numérique</a:t>
            </a:r>
          </a:p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 des productions et valorisation</a:t>
            </a:r>
          </a:p>
          <a:p>
            <a:pPr lvl="2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Exposés</a:t>
            </a:r>
          </a:p>
          <a:p>
            <a:pPr lvl="2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Recherches documentaires</a:t>
            </a:r>
          </a:p>
          <a:p>
            <a:pPr lvl="2"/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Constructions</a:t>
            </a:r>
          </a:p>
          <a:p>
            <a:pPr marL="457200" lvl="1" indent="0">
              <a:buNone/>
            </a:pP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des productions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l’élève, pour le professeur, affichage, exposition, jury</a:t>
            </a:r>
          </a:p>
          <a:p>
            <a:pPr lvl="1"/>
            <a:endParaRPr lang="fr-FR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Différencier les évaluations </a:t>
            </a:r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exercices supplémentaires, exercices au choix, exercices à la carte, temps et supports différents, coups de pouce, contenus adaptés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2" indent="-177800">
              <a:buClr>
                <a:srgbClr val="EE7444"/>
              </a:buClr>
              <a:buFont typeface="Lucida Grande"/>
              <a:buChar char="-"/>
            </a:pP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r 9"/>
          <p:cNvGrpSpPr/>
          <p:nvPr/>
        </p:nvGrpSpPr>
        <p:grpSpPr>
          <a:xfrm>
            <a:off x="804863" y="342504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2216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Expérimentations liées à la différenciation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11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74298" y="1469826"/>
            <a:ext cx="7203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Présenter les expérimentations que vous avez menées dans votre classe.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5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67937" y="1915588"/>
            <a:ext cx="5363263" cy="2251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5AA1D8"/>
                </a:solidFill>
                <a:latin typeface="Arial Black" panose="020B0A04020102020204" pitchFamily="34" charset="0"/>
              </a:rPr>
              <a:t>Temps </a:t>
            </a:r>
            <a:r>
              <a:rPr lang="fr-FR" sz="3200" dirty="0" smtClean="0">
                <a:solidFill>
                  <a:srgbClr val="5AA1D8"/>
                </a:solidFill>
                <a:latin typeface="Arial Black" panose="020B0A04020102020204" pitchFamily="34" charset="0"/>
              </a:rPr>
              <a:t>3 : </a:t>
            </a:r>
          </a:p>
          <a:p>
            <a:r>
              <a:rPr lang="fr-FR" sz="3200" dirty="0" smtClean="0">
                <a:solidFill>
                  <a:srgbClr val="5AA1D8"/>
                </a:solidFill>
                <a:latin typeface="Arial Black" panose="020B0A04020102020204" pitchFamily="34" charset="0"/>
              </a:rPr>
              <a:t>Pourquoi démontrer ? </a:t>
            </a:r>
          </a:p>
          <a:p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2967937" y="2964688"/>
            <a:ext cx="5590006" cy="8826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r 9"/>
          <p:cNvGrpSpPr/>
          <p:nvPr/>
        </p:nvGrpSpPr>
        <p:grpSpPr>
          <a:xfrm>
            <a:off x="3098048" y="1624689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AA1D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AA1D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60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Pourquoi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13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2967" y="1658983"/>
            <a:ext cx="7126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Atelier : </a:t>
            </a:r>
          </a:p>
          <a:p>
            <a:endParaRPr lang="fr-FR" dirty="0" smtClean="0"/>
          </a:p>
          <a:p>
            <a:r>
              <a:rPr lang="fr-FR" dirty="0" smtClean="0"/>
              <a:t>Chercher des conjectures fausses que vous pourriez proposer à vos élèves.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7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Pourquoi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14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04863" y="1469826"/>
                <a:ext cx="7989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1</a:t>
                </a:r>
                <a:r>
                  <a:rPr lang="fr-FR" b="1" baseline="30000" dirty="0" smtClean="0"/>
                  <a:t>er</a:t>
                </a:r>
                <a:r>
                  <a:rPr lang="fr-FR" b="1" dirty="0" smtClean="0"/>
                  <a:t> </a:t>
                </a:r>
                <a:r>
                  <a:rPr lang="fr-FR" b="1" dirty="0"/>
                  <a:t>énoncé :</a:t>
                </a:r>
                <a:r>
                  <a:rPr lang="fr-FR" dirty="0"/>
                  <a:t> pour tout entier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 entier naturel,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+41</m:t>
                    </m:r>
                  </m:oMath>
                </a14:m>
                <a:r>
                  <a:rPr lang="fr-FR" dirty="0"/>
                  <a:t> est un nombre premier.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63" y="1469826"/>
                <a:ext cx="7989181" cy="646331"/>
              </a:xfrm>
              <a:prstGeom prst="rect">
                <a:avLst/>
              </a:prstGeom>
              <a:blipFill>
                <a:blip r:embed="rId2"/>
                <a:stretch>
                  <a:fillRect l="-610" t="-47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4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Pourquoi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15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2967" y="1463549"/>
            <a:ext cx="72835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  <a:r>
              <a:rPr lang="fr-FR" b="1" baseline="30000" dirty="0"/>
              <a:t>e</a:t>
            </a:r>
            <a:r>
              <a:rPr lang="fr-FR" b="1" dirty="0"/>
              <a:t> énoncé : </a:t>
            </a:r>
            <a:r>
              <a:rPr lang="fr-FR" dirty="0"/>
              <a:t>Les trois programmes de calcul sont-ils équivalents </a:t>
            </a:r>
            <a:r>
              <a:rPr lang="fr-FR" dirty="0" smtClean="0"/>
              <a:t>?</a:t>
            </a:r>
          </a:p>
          <a:p>
            <a:r>
              <a:rPr lang="fr-FR" b="1" dirty="0" smtClean="0"/>
              <a:t> </a:t>
            </a:r>
            <a:endParaRPr lang="fr-FR" dirty="0"/>
          </a:p>
          <a:p>
            <a:r>
              <a:rPr lang="fr-FR" dirty="0"/>
              <a:t>Programme de calcul n°1 : </a:t>
            </a:r>
          </a:p>
          <a:p>
            <a:pPr lvl="0"/>
            <a:r>
              <a:rPr lang="fr-FR" dirty="0"/>
              <a:t>Choisir un </a:t>
            </a:r>
            <a:r>
              <a:rPr lang="fr-FR" dirty="0" smtClean="0"/>
              <a:t>nombre. Lui Ajouter </a:t>
            </a:r>
            <a:r>
              <a:rPr lang="fr-FR" dirty="0"/>
              <a:t>4.</a:t>
            </a:r>
          </a:p>
          <a:p>
            <a:pPr lvl="0"/>
            <a:r>
              <a:rPr lang="fr-FR" dirty="0"/>
              <a:t>Multiplier le résultat obtenu par le nombre choisi au départ.</a:t>
            </a:r>
          </a:p>
          <a:p>
            <a:pPr lvl="0"/>
            <a:r>
              <a:rPr lang="fr-FR" dirty="0"/>
              <a:t>Soustraire 5.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Programme de calcul n°2 : </a:t>
            </a:r>
          </a:p>
          <a:p>
            <a:pPr lvl="0"/>
            <a:r>
              <a:rPr lang="fr-FR" dirty="0"/>
              <a:t>Choisir un nombre. </a:t>
            </a:r>
            <a:r>
              <a:rPr lang="fr-FR" dirty="0" smtClean="0"/>
              <a:t>Lui Ajouter </a:t>
            </a:r>
            <a:r>
              <a:rPr lang="fr-FR" dirty="0"/>
              <a:t>2. </a:t>
            </a:r>
          </a:p>
          <a:p>
            <a:pPr lvl="0"/>
            <a:r>
              <a:rPr lang="fr-FR" dirty="0"/>
              <a:t>Prendre le carré du résultat précédent.</a:t>
            </a:r>
          </a:p>
          <a:p>
            <a:pPr lvl="0"/>
            <a:r>
              <a:rPr lang="fr-FR" dirty="0"/>
              <a:t>Soustraire 9. 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Programme de calcul n°3 : </a:t>
            </a:r>
          </a:p>
          <a:p>
            <a:pPr lvl="0"/>
            <a:r>
              <a:rPr lang="fr-FR" dirty="0"/>
              <a:t>Choisir un nombre. </a:t>
            </a:r>
            <a:r>
              <a:rPr lang="fr-FR" dirty="0" smtClean="0"/>
              <a:t>Prendre </a:t>
            </a:r>
            <a:r>
              <a:rPr lang="fr-FR" dirty="0"/>
              <a:t>son </a:t>
            </a:r>
            <a:r>
              <a:rPr lang="fr-FR" dirty="0" smtClean="0"/>
              <a:t>double.</a:t>
            </a:r>
            <a:r>
              <a:rPr lang="fr-FR" dirty="0"/>
              <a:t> </a:t>
            </a:r>
            <a:r>
              <a:rPr lang="fr-FR" dirty="0" smtClean="0"/>
              <a:t>Lui ajouter </a:t>
            </a:r>
            <a:r>
              <a:rPr lang="fr-FR" dirty="0"/>
              <a:t>8. </a:t>
            </a:r>
          </a:p>
          <a:p>
            <a:pPr lvl="0"/>
            <a:r>
              <a:rPr lang="fr-FR" dirty="0"/>
              <a:t>Multiplier le résultat obtenu par le nombre choisi au départ.</a:t>
            </a:r>
          </a:p>
          <a:p>
            <a:pPr lvl="0"/>
            <a:r>
              <a:rPr lang="fr-FR" dirty="0"/>
              <a:t>Soustraire 10.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70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Pourquoi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16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32967" y="1463549"/>
                <a:ext cx="72835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3</a:t>
                </a:r>
                <a:r>
                  <a:rPr lang="fr-FR" b="1" baseline="30000" dirty="0"/>
                  <a:t>e</a:t>
                </a:r>
                <a:r>
                  <a:rPr lang="fr-FR" b="1" dirty="0"/>
                  <a:t> énoncé : </a:t>
                </a:r>
                <a:r>
                  <a:rPr lang="fr-FR" b="1" dirty="0" smtClean="0"/>
                  <a:t> </a:t>
                </a:r>
                <a:r>
                  <a:rPr lang="fr-FR" dirty="0" smtClean="0"/>
                  <a:t>On </a:t>
                </a:r>
                <a:r>
                  <a:rPr lang="fr-FR" dirty="0"/>
                  <a:t>place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 points sur </a:t>
                </a:r>
                <a:r>
                  <a:rPr lang="fr-FR" dirty="0" smtClean="0"/>
                  <a:t>un </a:t>
                </a:r>
                <a:r>
                  <a:rPr lang="fr-FR" dirty="0"/>
                  <a:t>cercle (avec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 entier naturel supérieur ou égal à 1). Comment de régions les cordes entre ces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r-FR" dirty="0"/>
                  <a:t> points forment-elles à l’intérieur du cercle ? </a:t>
                </a:r>
                <a:r>
                  <a:rPr lang="fr-FR" dirty="0" smtClean="0"/>
                  <a:t> </a:t>
                </a:r>
              </a:p>
              <a:p>
                <a:r>
                  <a:rPr lang="fr-FR" b="1" dirty="0" smtClean="0"/>
                  <a:t> </a:t>
                </a:r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67" y="1463549"/>
                <a:ext cx="7283570" cy="1477328"/>
              </a:xfrm>
              <a:prstGeom prst="rect">
                <a:avLst/>
              </a:prstGeom>
              <a:blipFill>
                <a:blip r:embed="rId2"/>
                <a:stretch>
                  <a:fillRect l="-669" t="-2066" r="-4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/>
          <p:cNvPicPr/>
          <p:nvPr/>
        </p:nvPicPr>
        <p:blipFill rotWithShape="1">
          <a:blip r:embed="rId3"/>
          <a:srcRect l="9561" r="5832" b="3262"/>
          <a:stretch/>
        </p:blipFill>
        <p:spPr bwMode="auto">
          <a:xfrm>
            <a:off x="1015631" y="2585926"/>
            <a:ext cx="1705558" cy="1517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805719" y="2585926"/>
            <a:ext cx="1628742" cy="1616347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4434461" y="2590345"/>
            <a:ext cx="1571388" cy="1592715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6"/>
          <a:stretch>
            <a:fillRect/>
          </a:stretch>
        </p:blipFill>
        <p:spPr>
          <a:xfrm>
            <a:off x="6063203" y="2568969"/>
            <a:ext cx="1674959" cy="1614091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7"/>
          <a:stretch>
            <a:fillRect/>
          </a:stretch>
        </p:blipFill>
        <p:spPr>
          <a:xfrm>
            <a:off x="974298" y="4239738"/>
            <a:ext cx="1781764" cy="1718097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3069570" y="4239738"/>
            <a:ext cx="1842064" cy="173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Pourquoi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2967" y="1463549"/>
            <a:ext cx="7283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</a:t>
            </a:r>
            <a:r>
              <a:rPr lang="fr-FR" b="1" baseline="30000" dirty="0"/>
              <a:t>e</a:t>
            </a:r>
            <a:r>
              <a:rPr lang="fr-FR" b="1" dirty="0"/>
              <a:t> énoncé :</a:t>
            </a:r>
            <a:r>
              <a:rPr lang="fr-FR" dirty="0"/>
              <a:t> </a:t>
            </a:r>
            <a:r>
              <a:rPr lang="fr-FR" dirty="0" smtClean="0"/>
              <a:t>ABCD </a:t>
            </a:r>
            <a:r>
              <a:rPr lang="fr-FR" dirty="0"/>
              <a:t>est un rectangle de dimensions 19,8 et 14 cm. E est le milieu du segment [DC</a:t>
            </a:r>
            <a:r>
              <a:rPr lang="fr-FR" dirty="0" smtClean="0"/>
              <a:t>]. Que </a:t>
            </a:r>
            <a:r>
              <a:rPr lang="fr-FR" dirty="0"/>
              <a:t>peut-on dire des droites (DB) et (</a:t>
            </a:r>
            <a:r>
              <a:rPr lang="fr-FR" dirty="0" smtClean="0"/>
              <a:t>AE)</a:t>
            </a:r>
            <a:r>
              <a:rPr lang="fr-FR" dirty="0"/>
              <a:t> ? Justifier</a:t>
            </a:r>
            <a:r>
              <a:rPr lang="fr-FR" b="1" dirty="0" smtClean="0"/>
              <a:t>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1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Pourquoi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2967" y="1463549"/>
            <a:ext cx="728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4</a:t>
            </a:r>
            <a:r>
              <a:rPr lang="fr-FR" b="1" baseline="30000" dirty="0" smtClean="0"/>
              <a:t>e</a:t>
            </a:r>
            <a:r>
              <a:rPr lang="fr-FR" b="1" dirty="0" smtClean="0"/>
              <a:t> </a:t>
            </a:r>
            <a:r>
              <a:rPr lang="fr-FR" b="1" dirty="0"/>
              <a:t>énoncé :</a:t>
            </a:r>
            <a:r>
              <a:rPr lang="fr-FR" dirty="0"/>
              <a:t> </a:t>
            </a:r>
            <a:r>
              <a:rPr lang="fr-FR" dirty="0" smtClean="0"/>
              <a:t>ABCD </a:t>
            </a:r>
            <a:r>
              <a:rPr lang="fr-FR" dirty="0"/>
              <a:t>est un rectangle de dimensions 19,8 et 14 cm. E est le milieu du segment [DC</a:t>
            </a:r>
            <a:r>
              <a:rPr lang="fr-FR" dirty="0" smtClean="0"/>
              <a:t>].</a:t>
            </a:r>
          </a:p>
          <a:p>
            <a:r>
              <a:rPr lang="fr-FR" dirty="0" smtClean="0"/>
              <a:t> </a:t>
            </a:r>
            <a:r>
              <a:rPr lang="fr-FR" dirty="0"/>
              <a:t>Que peut-on dire des droites (DB) et (</a:t>
            </a:r>
            <a:r>
              <a:rPr lang="fr-FR" dirty="0" smtClean="0"/>
              <a:t>AE)</a:t>
            </a:r>
            <a:r>
              <a:rPr lang="fr-FR" dirty="0"/>
              <a:t> ? Justifier</a:t>
            </a:r>
            <a:r>
              <a:rPr lang="fr-FR" b="1" dirty="0" smtClean="0"/>
              <a:t> </a:t>
            </a:r>
            <a:endParaRPr lang="fr-FR" dirty="0"/>
          </a:p>
          <a:p>
            <a:endParaRPr lang="fr-FR" dirty="0"/>
          </a:p>
        </p:txBody>
      </p:sp>
      <p:pic>
        <p:nvPicPr>
          <p:cNvPr id="17" name="Image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2937" y="2705474"/>
            <a:ext cx="3796090" cy="300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19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Pourquoi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932967" y="1463549"/>
                <a:ext cx="7283570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5</a:t>
                </a:r>
                <a:r>
                  <a:rPr lang="fr-FR" b="1" baseline="30000" dirty="0" smtClean="0"/>
                  <a:t>e</a:t>
                </a:r>
                <a:r>
                  <a:rPr lang="fr-FR" b="1" dirty="0" smtClean="0"/>
                  <a:t> </a:t>
                </a:r>
                <a:r>
                  <a:rPr lang="fr-FR" b="1" dirty="0"/>
                  <a:t>énoncé </a:t>
                </a:r>
                <a:r>
                  <a:rPr lang="fr-FR" b="1" dirty="0" smtClean="0"/>
                  <a:t>: </a:t>
                </a:r>
                <a:r>
                  <a:rPr lang="fr-FR" dirty="0" smtClean="0"/>
                  <a:t>Est-ce que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fr-FR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67" y="1463549"/>
                <a:ext cx="7283570" cy="785536"/>
              </a:xfrm>
              <a:prstGeom prst="rect">
                <a:avLst/>
              </a:prstGeom>
              <a:blipFill>
                <a:blip r:embed="rId2"/>
                <a:stretch>
                  <a:fillRect l="-6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Sommaire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2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2967" y="1724298"/>
            <a:ext cx="72966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r-FR" dirty="0" smtClean="0"/>
              <a:t>Quelques mots sur la réforme du lycée et conséquences sur les pratiques de classe en collège et lycée.</a:t>
            </a:r>
          </a:p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r>
              <a:rPr lang="fr-FR" dirty="0" smtClean="0"/>
              <a:t>Retour sur les expérimentations liées à la différenciation dans les classes.</a:t>
            </a:r>
          </a:p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r>
              <a:rPr lang="fr-FR" dirty="0" smtClean="0"/>
              <a:t>Pourquoi démontrer ? </a:t>
            </a:r>
          </a:p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r>
              <a:rPr lang="fr-FR" dirty="0" smtClean="0"/>
              <a:t>Que démontrer ? Comment démontrer ? Avec quelles méthodes ?</a:t>
            </a:r>
          </a:p>
          <a:p>
            <a:pPr marL="457200" indent="-457200">
              <a:buAutoNum type="arabicPeriod"/>
            </a:pPr>
            <a:endParaRPr lang="fr-FR" dirty="0" smtClean="0"/>
          </a:p>
          <a:p>
            <a:pPr marL="457200" indent="-457200">
              <a:buAutoNum type="arabicPeriod"/>
            </a:pPr>
            <a:r>
              <a:rPr lang="fr-FR" dirty="0" smtClean="0"/>
              <a:t>Comment intégrer les repères historiques dans les enseignements ?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13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67937" y="1915588"/>
            <a:ext cx="5814819" cy="2251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5AA1D8"/>
                </a:solidFill>
                <a:latin typeface="Arial Black" panose="020B0A04020102020204" pitchFamily="34" charset="0"/>
              </a:rPr>
              <a:t>Temps </a:t>
            </a:r>
            <a:r>
              <a:rPr lang="fr-FR" sz="3200" dirty="0" smtClean="0">
                <a:solidFill>
                  <a:srgbClr val="5AA1D8"/>
                </a:solidFill>
                <a:latin typeface="Arial Black" panose="020B0A04020102020204" pitchFamily="34" charset="0"/>
              </a:rPr>
              <a:t>4 : </a:t>
            </a:r>
          </a:p>
          <a:p>
            <a:r>
              <a:rPr lang="fr-FR" sz="3200" dirty="0" smtClean="0">
                <a:solidFill>
                  <a:srgbClr val="5AA1D8"/>
                </a:solidFill>
                <a:latin typeface="Arial Black" panose="020B0A04020102020204" pitchFamily="34" charset="0"/>
              </a:rPr>
              <a:t>Que démontrer ?</a:t>
            </a:r>
          </a:p>
          <a:p>
            <a:r>
              <a:rPr lang="fr-FR" sz="3200" dirty="0" smtClean="0">
                <a:solidFill>
                  <a:srgbClr val="5AA1D8"/>
                </a:solidFill>
                <a:latin typeface="Arial Black" panose="020B0A04020102020204" pitchFamily="34" charset="0"/>
              </a:rPr>
              <a:t>Comment démontrer ?</a:t>
            </a:r>
          </a:p>
          <a:p>
            <a:r>
              <a:rPr lang="fr-FR" sz="3200" dirty="0" smtClean="0">
                <a:solidFill>
                  <a:srgbClr val="5AA1D8"/>
                </a:solidFill>
                <a:latin typeface="Arial Black" panose="020B0A04020102020204" pitchFamily="34" charset="0"/>
              </a:rPr>
              <a:t>Avec quelles méthodes ? </a:t>
            </a:r>
          </a:p>
          <a:p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2967937" y="2964688"/>
            <a:ext cx="5590006" cy="8826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r 9"/>
          <p:cNvGrpSpPr/>
          <p:nvPr/>
        </p:nvGrpSpPr>
        <p:grpSpPr>
          <a:xfrm>
            <a:off x="3098048" y="1624689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AA1D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AA1D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4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37806" y="2586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14813" y="3244850"/>
            <a:ext cx="7143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9920" y="247716"/>
            <a:ext cx="7944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Rapport Villani – Torossian : 21 mesures pour l’enseignement des mathématiques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4011742" y="2552880"/>
            <a:ext cx="627017" cy="711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3975" y="5247199"/>
            <a:ext cx="7519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0000"/>
                </a:solidFill>
                <a:latin typeface="Calibri" panose="020F0502020204030204" pitchFamily="34" charset="0"/>
              </a:rPr>
              <a:t>Il est attendu de démontrer au moins une propriété du calcul fractionnaire en utilisant le calcul littéral et la définition du quotient.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3975" y="3744523"/>
            <a:ext cx="613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Programme du cycle 4 Bulletin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officiel n° 30 du 26-7-2018 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37" y="854620"/>
            <a:ext cx="8452925" cy="1433393"/>
          </a:xfrm>
          <a:prstGeom prst="rect">
            <a:avLst/>
          </a:prstGeom>
        </p:spPr>
      </p:pic>
      <p:sp>
        <p:nvSpPr>
          <p:cNvPr id="14" name="Flèche vers le bas 13"/>
          <p:cNvSpPr/>
          <p:nvPr/>
        </p:nvSpPr>
        <p:spPr>
          <a:xfrm>
            <a:off x="4028556" y="4390813"/>
            <a:ext cx="627017" cy="711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Que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22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04863" y="1555668"/>
            <a:ext cx="7753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ATELIER :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Lister des démonstrations de cours qui peuvent être traitées au collège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2.  Proposer une démonstration possible pour une des règles fractionnaires, à faire avec les élèves. 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/>
          <a:srcRect t="18605" r="25633"/>
          <a:stretch/>
        </p:blipFill>
        <p:spPr>
          <a:xfrm>
            <a:off x="1647413" y="3395836"/>
            <a:ext cx="4779453" cy="24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37806" y="2586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14813" y="3244850"/>
            <a:ext cx="7143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3788229" y="11103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64359" y="1041479"/>
            <a:ext cx="5525102" cy="36933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/>
              <a:t>Fraction : de l’opérateur de partage au nombre 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80750" y="1540794"/>
                <a:ext cx="7582499" cy="1704056"/>
              </a:xfrm>
              <a:prstGeom prst="rect">
                <a:avLst/>
              </a:prstGeom>
              <a:noFill/>
              <a:ln>
                <a:solidFill>
                  <a:schemeClr val="accent1">
                    <a:alpha val="99000"/>
                  </a:schemeClr>
                </a:solidFill>
              </a:ln>
              <a:effectLst>
                <a:outerShdw blurRad="50800" dist="50800" dir="5400000" algn="ctr" rotWithShape="0">
                  <a:schemeClr val="bg1"/>
                </a:outerShdw>
                <a:softEdge rad="203200"/>
              </a:effectLst>
            </p:spPr>
            <p:txBody>
              <a:bodyPr wrap="square" rtlCol="0">
                <a:spAutoFit/>
              </a:bodyPr>
              <a:lstStyle/>
              <a:p>
                <a:endParaRPr lang="fr-FR" dirty="0"/>
              </a:p>
              <a:p>
                <a:r>
                  <a:rPr lang="fr-FR" b="1" u="sng" dirty="0"/>
                  <a:t>Extrait du document ressource :</a:t>
                </a:r>
                <a:r>
                  <a:rPr lang="fr-FR" dirty="0"/>
                  <a:t> « Fractions et nombres décimaux au cycle 3 »</a:t>
                </a:r>
              </a:p>
              <a:p>
                <a:endParaRPr lang="fr-FR" dirty="0"/>
              </a:p>
              <a:p>
                <a:pPr algn="just"/>
                <a:r>
                  <a:rPr lang="fr-FR" sz="1400" dirty="0"/>
                  <a:t>« En dernière année de cycle 3, la fraction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fr-FR" sz="1400" dirty="0"/>
                  <a:t> où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1400" dirty="0"/>
                  <a:t> est un nombre entier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dirty="0"/>
                  <a:t>est nombre entier non nul est définie comme étant le nombre qui multiplié par </a:t>
                </a:r>
                <a:r>
                  <a:rPr lang="fr-FR" sz="1400" i="1" dirty="0"/>
                  <a:t>b</a:t>
                </a:r>
                <a:r>
                  <a:rPr lang="fr-FR" sz="1400" dirty="0"/>
                  <a:t> donne </a:t>
                </a:r>
                <a:r>
                  <a:rPr lang="fr-FR" sz="1400" i="1" dirty="0"/>
                  <a:t>a</a:t>
                </a:r>
                <a:r>
                  <a:rPr lang="fr-FR" sz="1400" dirty="0"/>
                  <a:t> ; il s’agit du quotient de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sz="1400" dirty="0"/>
                  <a:t> par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r-FR" sz="1400" dirty="0"/>
                  <a:t>»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50" y="1540794"/>
                <a:ext cx="7582499" cy="1704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alpha val="99000"/>
                  </a:schemeClr>
                </a:solidFill>
              </a:ln>
              <a:effectLst>
                <a:outerShdw blurRad="50800" dist="50800" dir="5400000" algn="ctr" rotWithShape="0">
                  <a:schemeClr val="bg1"/>
                </a:outerShdw>
                <a:softEdge rad="203200"/>
              </a:effec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3C350BAA-E74C-B049-A66C-A89553C1A22F}"/>
              </a:ext>
            </a:extLst>
          </p:cNvPr>
          <p:cNvSpPr txBox="1"/>
          <p:nvPr/>
        </p:nvSpPr>
        <p:spPr>
          <a:xfrm>
            <a:off x="864359" y="3504816"/>
            <a:ext cx="707027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Pourquoi développer l’aspect quotient d’une fraction au cycle 3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1257300" lvl="2" indent="-342900" algn="just">
              <a:buFont typeface="Wingdings" pitchFamily="2" charset="2"/>
              <a:buChar char="Ø"/>
            </a:pPr>
            <a:r>
              <a:rPr lang="fr-FR" sz="1600" dirty="0"/>
              <a:t>Pour démontrer des propriétés du calcul fractionnaire au cycle 4</a:t>
            </a:r>
          </a:p>
          <a:p>
            <a:pPr marL="1257300" lvl="2" indent="-342900" algn="just">
              <a:buFont typeface="Wingdings" pitchFamily="2" charset="2"/>
              <a:buChar char="Ø"/>
            </a:pPr>
            <a:r>
              <a:rPr lang="fr-FR" sz="1600" dirty="0"/>
              <a:t>Pour rechercher des coefficients de proportionnalité</a:t>
            </a:r>
          </a:p>
          <a:p>
            <a:pPr marL="1257300" lvl="2" indent="-342900" algn="just">
              <a:buFont typeface="Wingdings" pitchFamily="2" charset="2"/>
              <a:buChar char="Ø"/>
            </a:pPr>
            <a:r>
              <a:rPr lang="fr-FR" sz="1600" dirty="0"/>
              <a:t>Pour faciliter les manipulations algébriques en calcul littéral </a:t>
            </a:r>
          </a:p>
          <a:p>
            <a:endParaRPr lang="fr-FR" dirty="0"/>
          </a:p>
        </p:txBody>
      </p:sp>
      <p:grpSp>
        <p:nvGrpSpPr>
          <p:cNvPr id="11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12" name="Rectangle 11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EDB3851E-71A2-A445-B5A1-F6DD701E4D54}"/>
              </a:ext>
            </a:extLst>
          </p:cNvPr>
          <p:cNvSpPr txBox="1"/>
          <p:nvPr/>
        </p:nvSpPr>
        <p:spPr>
          <a:xfrm>
            <a:off x="932967" y="5627264"/>
            <a:ext cx="751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André </a:t>
            </a:r>
            <a:r>
              <a:rPr lang="fr-FR" sz="1200" dirty="0" err="1"/>
              <a:t>Pressiat</a:t>
            </a:r>
            <a:r>
              <a:rPr lang="fr-FR" sz="1200" dirty="0"/>
              <a:t> </a:t>
            </a:r>
          </a:p>
          <a:p>
            <a:r>
              <a:rPr lang="fr-FR" sz="1200" dirty="0"/>
              <a:t>https://euler.ac-versailles.fr/webMathematica/reflexionpro/conferences/confpressiat/Quotients.pdf</a:t>
            </a:r>
          </a:p>
        </p:txBody>
      </p:sp>
    </p:spTree>
    <p:extLst>
      <p:ext uri="{BB962C8B-B14F-4D97-AF65-F5344CB8AC3E}">
        <p14:creationId xmlns:p14="http://schemas.microsoft.com/office/powerpoint/2010/main" val="35651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37806" y="2586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14813" y="3244850"/>
            <a:ext cx="7143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0445" y="920398"/>
            <a:ext cx="861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Exemple de preuve d’une propriété de calcul fractionnaire utilisant la notion de 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 flipH="1">
                <a:off x="746457" y="2749695"/>
                <a:ext cx="7726681" cy="1178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On considère deux nombres </a:t>
                </a:r>
                <a:r>
                  <a:rPr lang="fr-FR" i="1" dirty="0"/>
                  <a:t>a </a:t>
                </a:r>
                <a:r>
                  <a:rPr lang="fr-FR" dirty="0"/>
                  <a:t>et </a:t>
                </a:r>
                <a:r>
                  <a:rPr lang="fr-FR" i="1" dirty="0"/>
                  <a:t>b </a:t>
                </a:r>
                <a:r>
                  <a:rPr lang="fr-FR" dirty="0"/>
                  <a:t>avec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</m:t>
                    </m:r>
                  </m:oMath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endParaRPr lang="fr-FR" dirty="0"/>
              </a:p>
              <a:p>
                <a:r>
                  <a:rPr lang="fr-FR" dirty="0"/>
                  <a:t>Pour tout nombre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fr-FR" dirty="0"/>
                  <a:t>, on a 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𝑎𝑘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𝑏𝑘</m:t>
                        </m:r>
                      </m:den>
                    </m:f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6457" y="2749695"/>
                <a:ext cx="7726681" cy="1178271"/>
              </a:xfrm>
              <a:prstGeom prst="rect">
                <a:avLst/>
              </a:prstGeom>
              <a:blipFill>
                <a:blip r:embed="rId3"/>
                <a:stretch>
                  <a:fillRect l="-657" t="-2151" b="-10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300445" y="1387822"/>
            <a:ext cx="5093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Propriété :</a:t>
            </a:r>
            <a:r>
              <a:rPr lang="fr-FR" b="1" dirty="0"/>
              <a:t> </a:t>
            </a:r>
            <a:r>
              <a:rPr lang="fr-FR" dirty="0"/>
              <a:t>simplification des écritures fractionnaires</a:t>
            </a:r>
            <a:br>
              <a:rPr lang="fr-FR" dirty="0"/>
            </a:b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46457" y="1939267"/>
            <a:ext cx="743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« On ne change pas la valeur d’un quotient en multipliant le numérateur et le dénominateur par un même nombre non nul. »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97C597-CCA7-7C49-81A5-38E5549EF0D3}"/>
              </a:ext>
            </a:extLst>
          </p:cNvPr>
          <p:cNvSpPr txBox="1"/>
          <p:nvPr/>
        </p:nvSpPr>
        <p:spPr>
          <a:xfrm>
            <a:off x="746457" y="5137660"/>
            <a:ext cx="515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Preuve sur un exemple générique pour montrer que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D2BFADA-10AA-B948-94AB-06DDCEFA1C98}"/>
                  </a:ext>
                </a:extLst>
              </p:cNvPr>
              <p:cNvSpPr txBox="1"/>
              <p:nvPr/>
            </p:nvSpPr>
            <p:spPr>
              <a:xfrm flipH="1">
                <a:off x="5724824" y="5026845"/>
                <a:ext cx="2315847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D2BFADA-10AA-B948-94AB-06DDCEFA1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24824" y="5026845"/>
                <a:ext cx="2315847" cy="616515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958CD789-E163-7746-BAF5-615F7882EAA5}"/>
              </a:ext>
            </a:extLst>
          </p:cNvPr>
          <p:cNvSpPr txBox="1"/>
          <p:nvPr/>
        </p:nvSpPr>
        <p:spPr>
          <a:xfrm>
            <a:off x="746457" y="4523785"/>
            <a:ext cx="622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Comment faire percevoir la propriété ? Démontrer la propriété ?</a:t>
            </a:r>
          </a:p>
        </p:txBody>
      </p:sp>
      <p:grpSp>
        <p:nvGrpSpPr>
          <p:cNvPr id="19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20" name="Rectangle 19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6551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037806" y="2586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14813" y="3244850"/>
            <a:ext cx="7143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/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7737" y="186551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Démonstration :</a:t>
            </a:r>
            <a:endParaRPr lang="fr-FR" u="sng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/>
          </p:nvPr>
        </p:nvGraphicFramePr>
        <p:xfrm>
          <a:off x="5773737" y="653252"/>
          <a:ext cx="1574800" cy="765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700">
                  <a:extLst>
                    <a:ext uri="{9D8B030D-6E8A-4147-A177-3AD203B41FA5}">
                      <a16:colId xmlns:a16="http://schemas.microsoft.com/office/drawing/2014/main" val="3177787478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865177558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82767603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3200701906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810662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5159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776880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647737" y="653252"/>
          <a:ext cx="1574800" cy="765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1064233412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2877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8843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693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841077" y="609905"/>
                <a:ext cx="2327229" cy="1240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den>
                      </m:f>
                      <m:r>
                        <m:rPr>
                          <m:nor/>
                        </m:rPr>
                        <a:rPr lang="fr-FR" sz="2800"/>
                        <m:t>=</m:t>
                      </m:r>
                      <m:f>
                        <m:fPr>
                          <m:ctrlPr>
                            <a:rPr lang="fr-F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fr-FR" sz="2800"/>
              </a:p>
              <a:p>
                <a:endParaRPr lang="fr-FR" sz="280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077" y="609905"/>
                <a:ext cx="2327229" cy="1240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647737" y="2912066"/>
            <a:ext cx="434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Q</a:t>
            </a:r>
            <a:r>
              <a:rPr lang="fr-FR" dirty="0"/>
              <a:t> est le nombre qui multiplié par 3 donne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223683" y="2254024"/>
                <a:ext cx="3104376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0" dirty="0"/>
                  <a:t>On peut donc écrire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/>
                  <a:t>.</a:t>
                </a: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683" y="2254024"/>
                <a:ext cx="3104376" cy="616515"/>
              </a:xfrm>
              <a:prstGeom prst="rect">
                <a:avLst/>
              </a:prstGeom>
              <a:blipFill>
                <a:blip r:embed="rId4"/>
                <a:stretch>
                  <a:fillRect l="-1633" r="-816" b="-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47737" y="2248596"/>
                <a:ext cx="2637453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/>
                  <a:t>Appelons </a:t>
                </a:r>
                <a:r>
                  <a:rPr lang="fr-FR" i="1" dirty="0"/>
                  <a:t>Q</a:t>
                </a:r>
                <a:r>
                  <a:rPr lang="fr-FR" dirty="0"/>
                  <a:t> le nombre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37" y="2248596"/>
                <a:ext cx="2637453" cy="616515"/>
              </a:xfrm>
              <a:prstGeom prst="rect">
                <a:avLst/>
              </a:prstGeom>
              <a:blipFill>
                <a:blip r:embed="rId5"/>
                <a:stretch>
                  <a:fillRect l="-1435" b="-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772800" y="3521885"/>
                <a:ext cx="1040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800" y="3521885"/>
                <a:ext cx="1040670" cy="276999"/>
              </a:xfrm>
              <a:prstGeom prst="rect">
                <a:avLst/>
              </a:prstGeom>
              <a:blipFill>
                <a:blip r:embed="rId6"/>
                <a:stretch>
                  <a:fillRect b="-260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>
          <a:xfrm>
            <a:off x="1966463" y="3502043"/>
            <a:ext cx="6772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En multipliant ces deux nombres égaux par 4, on obtient encore deux nombres égaux.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653493" y="4201781"/>
                <a:ext cx="20241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=4×2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93" y="4201781"/>
                <a:ext cx="2024144" cy="276999"/>
              </a:xfrm>
              <a:prstGeom prst="rect">
                <a:avLst/>
              </a:prstGeom>
              <a:blipFill>
                <a:blip r:embed="rId7"/>
                <a:stretch>
                  <a:fillRect b="-217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90734" y="4786559"/>
                <a:ext cx="2042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×3)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=4×2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34" y="4786559"/>
                <a:ext cx="2042547" cy="276999"/>
              </a:xfrm>
              <a:prstGeom prst="rect">
                <a:avLst/>
              </a:prstGeom>
              <a:blipFill>
                <a:blip r:embed="rId8"/>
                <a:stretch>
                  <a:fillRect b="-30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08680" y="5277369"/>
                <a:ext cx="11689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80" y="5277369"/>
                <a:ext cx="1168910" cy="276999"/>
              </a:xfrm>
              <a:prstGeom prst="rect">
                <a:avLst/>
              </a:prstGeom>
              <a:blipFill>
                <a:blip r:embed="rId9"/>
                <a:stretch>
                  <a:fillRect l="-4167" r="-4688" b="-3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ZoneTexte 29"/>
          <p:cNvSpPr txBox="1"/>
          <p:nvPr/>
        </p:nvSpPr>
        <p:spPr>
          <a:xfrm>
            <a:off x="644292" y="5737918"/>
            <a:ext cx="543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Q </a:t>
            </a:r>
            <a:r>
              <a:rPr lang="fr-FR" dirty="0"/>
              <a:t>est donc aussi le nombre qui multiplié par 12 donne 8</a:t>
            </a:r>
          </a:p>
        </p:txBody>
      </p:sp>
    </p:spTree>
    <p:extLst>
      <p:ext uri="{BB962C8B-B14F-4D97-AF65-F5344CB8AC3E}">
        <p14:creationId xmlns:p14="http://schemas.microsoft.com/office/powerpoint/2010/main" val="37114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65648" y="1416877"/>
                <a:ext cx="6391622" cy="5262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Q est donc aussi le nombre qui multiplié par 12 donne 8 .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48" y="1416877"/>
                <a:ext cx="6391622" cy="526298"/>
              </a:xfrm>
              <a:prstGeom prst="rect">
                <a:avLst/>
              </a:prstGeom>
              <a:blipFill>
                <a:blip r:embed="rId2"/>
                <a:stretch>
                  <a:fillRect l="-763" b="-45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65648" y="962135"/>
                <a:ext cx="5146089" cy="529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Q est le nombre qui multiplié par 3 donne 2.  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/>
                  <a:t> </a:t>
                </a: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48" y="962135"/>
                <a:ext cx="5146089" cy="529184"/>
              </a:xfrm>
              <a:prstGeom prst="rect">
                <a:avLst/>
              </a:prstGeom>
              <a:blipFill>
                <a:blip r:embed="rId3"/>
                <a:stretch>
                  <a:fillRect l="-948" b="-45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 flipH="1">
                <a:off x="865648" y="1920473"/>
                <a:ext cx="2315847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On a donc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5648" y="1920473"/>
                <a:ext cx="2315847" cy="616515"/>
              </a:xfrm>
              <a:prstGeom prst="rect">
                <a:avLst/>
              </a:prstGeom>
              <a:blipFill>
                <a:blip r:embed="rId4"/>
                <a:stretch>
                  <a:fillRect l="-2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865648" y="2578462"/>
            <a:ext cx="705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Cette démonstration conduite sur un exemple générique induit d’autres </a:t>
            </a:r>
            <a:br>
              <a:rPr lang="fr-FR" b="1" i="1" dirty="0"/>
            </a:br>
            <a:r>
              <a:rPr lang="fr-FR" b="1" i="1" dirty="0"/>
              <a:t>démonstrations impliquant progressivement le calcul littéral.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923122" y="4011994"/>
                <a:ext cx="10406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fr-FR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22" y="4011994"/>
                <a:ext cx="1040670" cy="276999"/>
              </a:xfrm>
              <a:prstGeom prst="rect">
                <a:avLst/>
              </a:prstGeom>
              <a:blipFill>
                <a:blip r:embed="rId5"/>
                <a:stretch>
                  <a:fillRect l="-4678" r="-5263" b="-282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923122" y="4495034"/>
                <a:ext cx="2022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22" y="4495034"/>
                <a:ext cx="2022861" cy="276999"/>
              </a:xfrm>
              <a:prstGeom prst="rect">
                <a:avLst/>
              </a:prstGeom>
              <a:blipFill>
                <a:blip r:embed="rId6"/>
                <a:stretch>
                  <a:fillRect l="-2711" r="-2711" b="-282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843969" y="4926045"/>
                <a:ext cx="20351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×3)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69" y="4926045"/>
                <a:ext cx="2035173" cy="276999"/>
              </a:xfrm>
              <a:prstGeom prst="rect">
                <a:avLst/>
              </a:prstGeom>
              <a:blipFill>
                <a:blip r:embed="rId7"/>
                <a:stretch>
                  <a:fillRect l="-3593" t="-2174" r="-2395" b="-32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897642" y="5420734"/>
                <a:ext cx="14212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dirty="0"/>
                  <a:t>(</a:t>
                </a:r>
                <a14:m>
                  <m:oMath xmlns:m="http://schemas.openxmlformats.org/officeDocument/2006/math">
                    <m:r>
                      <a:rPr lang="fr-FR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)×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42" y="5420734"/>
                <a:ext cx="1421223" cy="276999"/>
              </a:xfrm>
              <a:prstGeom prst="rect">
                <a:avLst/>
              </a:prstGeom>
              <a:blipFill>
                <a:blip r:embed="rId8"/>
                <a:stretch>
                  <a:fillRect l="-9871" t="-28261" r="-5150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97642" y="5820941"/>
                <a:ext cx="787267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fr-FR" sz="2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fr-FR" sz="24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fr-FR" sz="2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42" y="5820941"/>
                <a:ext cx="787267" cy="531940"/>
              </a:xfrm>
              <a:prstGeom prst="rect">
                <a:avLst/>
              </a:prstGeom>
              <a:blipFill>
                <a:blip r:embed="rId9"/>
                <a:stretch>
                  <a:fillRect l="-17829" t="-4598" b="-17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82061" y="3331022"/>
                <a:ext cx="82939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FR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61" y="3331022"/>
                <a:ext cx="829394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/>
          <p:cNvSpPr txBox="1"/>
          <p:nvPr/>
        </p:nvSpPr>
        <p:spPr>
          <a:xfrm>
            <a:off x="2023571" y="3853137"/>
            <a:ext cx="677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En multipliant ces deux nombres égaux par un nombre k non nul, on obtient encore deux nombres égaux.</a:t>
            </a:r>
          </a:p>
        </p:txBody>
      </p:sp>
      <p:grpSp>
        <p:nvGrpSpPr>
          <p:cNvPr id="16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17" name="Rectangle 16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944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2" grpId="0"/>
      <p:bldP spid="3" grpId="0"/>
      <p:bldP spid="4" grpId="0"/>
      <p:bldP spid="25" grpId="0"/>
      <p:bldP spid="28" grpId="0"/>
      <p:bldP spid="31" grpId="0"/>
      <p:bldP spid="32" grpId="0"/>
      <p:bldP spid="8" grpId="0"/>
      <p:bldP spid="10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509430" y="992890"/>
                <a:ext cx="5802486" cy="53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2000" dirty="0"/>
                  <a:t>On obtient donc  </a:t>
                </a:r>
                <a:r>
                  <a:rPr lang="fr-FR" sz="24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fr-F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pour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tout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nombre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non</m:t>
                    </m:r>
                    <m: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</a:rPr>
                      <m:t>nul</m:t>
                    </m:r>
                    <m:r>
                      <a:rPr lang="fr-FR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30" y="992890"/>
                <a:ext cx="5802486" cy="531940"/>
              </a:xfrm>
              <a:prstGeom prst="rect">
                <a:avLst/>
              </a:prstGeom>
              <a:blipFill>
                <a:blip r:embed="rId2"/>
                <a:stretch>
                  <a:fillRect l="-2734" b="-114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424695" y="2933926"/>
            <a:ext cx="835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Remarque </a:t>
            </a:r>
            <a:r>
              <a:rPr lang="fr-FR" b="1" dirty="0"/>
              <a:t>: </a:t>
            </a:r>
            <a:r>
              <a:rPr lang="fr-FR" dirty="0"/>
              <a:t>on peut imaginer construire avec les élèves une démonstration sur une</a:t>
            </a:r>
            <a:br>
              <a:rPr lang="fr-FR" dirty="0"/>
            </a:br>
            <a:r>
              <a:rPr lang="fr-FR" dirty="0"/>
              <a:t>                       autre propriété algébrique du calcul fractionnaire en classe de quatrième 	     par exemple dans l’esprit d’une progression spiralée « verticale ».</a:t>
            </a:r>
          </a:p>
          <a:p>
            <a:pPr algn="just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B87AB57-862A-FA4F-AB8A-05DC7ABF08C9}"/>
              </a:ext>
            </a:extLst>
          </p:cNvPr>
          <p:cNvSpPr txBox="1"/>
          <p:nvPr/>
        </p:nvSpPr>
        <p:spPr>
          <a:xfrm>
            <a:off x="1108953" y="41342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7D9F57-1201-1849-87F2-D322EEBAA76D}"/>
              </a:ext>
            </a:extLst>
          </p:cNvPr>
          <p:cNvSpPr txBox="1"/>
          <p:nvPr/>
        </p:nvSpPr>
        <p:spPr>
          <a:xfrm>
            <a:off x="424695" y="1777429"/>
            <a:ext cx="770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Cette démonstration inductive s’appuie </a:t>
            </a:r>
            <a:r>
              <a:rPr lang="fr-FR" sz="2000" i="1" u="sng" dirty="0"/>
              <a:t>essentiellement</a:t>
            </a:r>
            <a:r>
              <a:rPr lang="fr-FR" sz="2000" dirty="0"/>
              <a:t> sur l’aspect quotient d’une fraction.</a:t>
            </a:r>
          </a:p>
          <a:p>
            <a:pPr algn="just"/>
            <a:endParaRPr lang="fr-FR" sz="2000" dirty="0"/>
          </a:p>
        </p:txBody>
      </p:sp>
      <p:grpSp>
        <p:nvGrpSpPr>
          <p:cNvPr id="6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7" name="Rectangle 6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12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Que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28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04863" y="1555668"/>
                <a:ext cx="7753833" cy="4447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En classe de seconde, les démonstrations de cours sont les suivantes :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fr-FR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Le nombre rationnel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dirty="0" smtClean="0"/>
                  <a:t> n’est pas décimal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Le nombre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est irrationnel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Pour une valeur numérique de </a:t>
                </a:r>
                <a:r>
                  <a:rPr lang="fr-FR" i="1" dirty="0" smtClean="0"/>
                  <a:t>a, </a:t>
                </a:r>
                <a:r>
                  <a:rPr lang="fr-FR" dirty="0" smtClean="0"/>
                  <a:t>la somme de deux multiples de </a:t>
                </a:r>
                <a:r>
                  <a:rPr lang="fr-FR" i="1" dirty="0" smtClean="0"/>
                  <a:t>a </a:t>
                </a:r>
                <a:r>
                  <a:rPr lang="fr-FR" dirty="0" smtClean="0"/>
                  <a:t>est un multiple de </a:t>
                </a:r>
                <a:r>
                  <a:rPr lang="fr-FR" i="1" dirty="0" smtClean="0"/>
                  <a:t>a.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Le carré d’un nombre impair est impair.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Quels que soient les réels positifs </a:t>
                </a:r>
                <a:r>
                  <a:rPr lang="fr-FR" i="1" dirty="0" smtClean="0"/>
                  <a:t>a</a:t>
                </a:r>
                <a:r>
                  <a:rPr lang="fr-FR" dirty="0"/>
                  <a:t> </a:t>
                </a:r>
                <a:r>
                  <a:rPr lang="fr-FR" dirty="0" smtClean="0"/>
                  <a:t>et </a:t>
                </a:r>
                <a:r>
                  <a:rPr lang="fr-FR" i="1" dirty="0" smtClean="0"/>
                  <a:t>b, </a:t>
                </a:r>
                <a:r>
                  <a:rPr lang="fr-FR" dirty="0" smtClean="0"/>
                  <a:t>on 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fr-FR" b="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Si </a:t>
                </a:r>
                <a:r>
                  <a:rPr lang="fr-FR" i="1" dirty="0" smtClean="0"/>
                  <a:t>a </a:t>
                </a:r>
                <a:r>
                  <a:rPr lang="fr-FR" dirty="0" smtClean="0"/>
                  <a:t>et </a:t>
                </a:r>
                <a:r>
                  <a:rPr lang="fr-FR" i="1" dirty="0" smtClean="0"/>
                  <a:t>b </a:t>
                </a:r>
                <a:r>
                  <a:rPr lang="fr-FR" dirty="0" smtClean="0"/>
                  <a:t>sont des réels strictement positifs,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fr-FR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fr-FR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Pour </a:t>
                </a:r>
                <a:r>
                  <a:rPr lang="fr-FR" i="1" dirty="0"/>
                  <a:t>a </a:t>
                </a:r>
                <a:r>
                  <a:rPr lang="fr-FR" dirty="0"/>
                  <a:t>et </a:t>
                </a:r>
                <a:r>
                  <a:rPr lang="fr-FR" i="1" dirty="0"/>
                  <a:t>b </a:t>
                </a:r>
                <a:r>
                  <a:rPr lang="fr-FR" dirty="0" smtClean="0"/>
                  <a:t> réels positifs, illustration géométrique de l’égalité </a:t>
                </a:r>
                <a:endParaRPr lang="fr-FR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Deux vecteurs sont colinéaires si et seulement si leur déterminant est nul.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Le projeté orthogonal du point </a:t>
                </a:r>
                <a:r>
                  <a:rPr lang="fr-FR" i="1" dirty="0" smtClean="0"/>
                  <a:t>M</a:t>
                </a:r>
                <a:r>
                  <a:rPr lang="fr-FR" dirty="0"/>
                  <a:t> </a:t>
                </a:r>
                <a:r>
                  <a:rPr lang="fr-FR" dirty="0" smtClean="0"/>
                  <a:t>sur une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fr-FR" dirty="0" smtClean="0"/>
                  <a:t> est le point de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fr-FR" dirty="0" smtClean="0"/>
                  <a:t> le plus proche du point </a:t>
                </a:r>
                <a:r>
                  <a:rPr lang="fr-FR" i="1" dirty="0" smtClean="0"/>
                  <a:t>M.</a:t>
                </a:r>
                <a:r>
                  <a:rPr lang="fr-FR" dirty="0" smtClean="0"/>
                  <a:t>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63" y="1555668"/>
                <a:ext cx="7753833" cy="4447564"/>
              </a:xfrm>
              <a:prstGeom prst="rect">
                <a:avLst/>
              </a:prstGeom>
              <a:blipFill>
                <a:blip r:embed="rId2"/>
                <a:stretch>
                  <a:fillRect l="-629" t="-685" r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9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Que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29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04863" y="1555668"/>
                <a:ext cx="775383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fr-F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Deux vecteurs sont colinéaires si et seulement si leur déterminant est nul.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Le projeté orthogonal du point </a:t>
                </a:r>
                <a:r>
                  <a:rPr lang="fr-FR" i="1" dirty="0" smtClean="0"/>
                  <a:t>M</a:t>
                </a:r>
                <a:r>
                  <a:rPr lang="fr-FR" dirty="0"/>
                  <a:t> </a:t>
                </a:r>
                <a:r>
                  <a:rPr lang="fr-FR" dirty="0" smtClean="0"/>
                  <a:t>sur une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fr-FR" dirty="0" smtClean="0"/>
                  <a:t> est le point de la droite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fr-FR" dirty="0" smtClean="0"/>
                  <a:t> le plus proche du point </a:t>
                </a:r>
                <a:r>
                  <a:rPr lang="fr-FR" i="1" dirty="0" smtClean="0"/>
                  <a:t>M.</a:t>
                </a:r>
                <a:r>
                  <a:rPr lang="fr-FR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Relation trigonométrique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fr-FR" b="0" dirty="0" smtClean="0">
                    <a:ea typeface="Cambria Math" panose="02040503050406030204" pitchFamily="18" charset="0"/>
                  </a:rPr>
                  <a:t> dans un triangle rectangle.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ea typeface="Cambria Math" panose="02040503050406030204" pitchFamily="18" charset="0"/>
                  </a:rPr>
                  <a:t>En utilisant le déterminant, établir la forme générale d’une équation de droite.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smtClean="0">
                    <a:ea typeface="Cambria Math" panose="02040503050406030204" pitchFamily="18" charset="0"/>
                  </a:rPr>
                  <a:t>Étudier la position relative des courbes d’équation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b="0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b="0" dirty="0" smtClean="0">
                    <a:ea typeface="Cambria Math" panose="02040503050406030204" pitchFamily="18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endParaRPr lang="fr-FR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0" dirty="0" smtClean="0">
                    <a:ea typeface="Cambria Math" panose="02040503050406030204" pitchFamily="18" charset="0"/>
                  </a:rPr>
                  <a:t>Variations des fonctions carré, inverse, racine carrée.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342900" indent="-342900">
                  <a:buFont typeface="+mj-lt"/>
                  <a:buAutoNum type="arabicPeriod"/>
                </a:pPr>
                <a:endParaRPr lang="fr-FR" dirty="0" smtClean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63" y="1555668"/>
                <a:ext cx="7753833" cy="3139321"/>
              </a:xfrm>
              <a:prstGeom prst="rect">
                <a:avLst/>
              </a:prstGeom>
              <a:blipFill>
                <a:blip r:embed="rId2"/>
                <a:stretch>
                  <a:fillRect l="-472" r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2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67937" y="1915588"/>
            <a:ext cx="5363263" cy="28392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5AA1D8"/>
                </a:solidFill>
                <a:latin typeface="Arial Black" panose="020B0A04020102020204" pitchFamily="34" charset="0"/>
              </a:rPr>
              <a:t>Temps 1 : </a:t>
            </a:r>
            <a:r>
              <a:rPr lang="fr-FR" sz="3200" dirty="0" smtClean="0">
                <a:solidFill>
                  <a:srgbClr val="5AA1D8"/>
                </a:solidFill>
                <a:latin typeface="Arial Black" panose="020B0A04020102020204" pitchFamily="34" charset="0"/>
              </a:rPr>
              <a:t>Quelques mots sur </a:t>
            </a:r>
            <a:r>
              <a:rPr lang="fr-FR" sz="3200" dirty="0">
                <a:solidFill>
                  <a:srgbClr val="5AA1D8"/>
                </a:solidFill>
                <a:latin typeface="Arial Black" panose="020B0A04020102020204" pitchFamily="34" charset="0"/>
              </a:rPr>
              <a:t>la réforme du </a:t>
            </a:r>
            <a:r>
              <a:rPr lang="fr-FR" sz="3200" dirty="0" smtClean="0">
                <a:solidFill>
                  <a:srgbClr val="5AA1D8"/>
                </a:solidFill>
                <a:latin typeface="Arial Black" panose="020B0A04020102020204" pitchFamily="34" charset="0"/>
              </a:rPr>
              <a:t>lycée</a:t>
            </a:r>
          </a:p>
          <a:p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fr-FR" sz="3200" dirty="0"/>
              <a:t>Quelles conséquences sur les pratiques </a:t>
            </a:r>
            <a:r>
              <a:rPr lang="fr-FR" sz="3200" dirty="0" smtClean="0"/>
              <a:t>de </a:t>
            </a:r>
            <a:r>
              <a:rPr lang="fr-FR" sz="3200" dirty="0"/>
              <a:t>classe en collège et lycée ? </a:t>
            </a:r>
          </a:p>
          <a:p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2967937" y="2964688"/>
            <a:ext cx="5590006" cy="8826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r 9"/>
          <p:cNvGrpSpPr/>
          <p:nvPr/>
        </p:nvGrpSpPr>
        <p:grpSpPr>
          <a:xfrm>
            <a:off x="3098048" y="1624689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AA1D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AA1D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456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Que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30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04863" y="1555668"/>
                <a:ext cx="775383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Atelier : </a:t>
                </a:r>
                <a:endParaRPr lang="fr-FR" dirty="0">
                  <a:ea typeface="Cambria Math" panose="02040503050406030204" pitchFamily="18" charset="0"/>
                </a:endParaRPr>
              </a:p>
              <a:p>
                <a:endParaRPr lang="fr-FR" dirty="0">
                  <a:ea typeface="Cambria Math" panose="02040503050406030204" pitchFamily="18" charset="0"/>
                </a:endParaRPr>
              </a:p>
              <a:p>
                <a:r>
                  <a:rPr lang="fr-FR" dirty="0" smtClean="0">
                    <a:ea typeface="Cambria Math" panose="02040503050406030204" pitchFamily="18" charset="0"/>
                  </a:rPr>
                  <a:t>« Étudier </a:t>
                </a:r>
                <a:r>
                  <a:rPr lang="fr-FR" dirty="0">
                    <a:ea typeface="Cambria Math" panose="02040503050406030204" pitchFamily="18" charset="0"/>
                  </a:rPr>
                  <a:t>la position relative des courbes d’équation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dirty="0">
                    <a:ea typeface="Cambria Math" panose="02040503050406030204" pitchFamily="18" charset="0"/>
                  </a:rPr>
                  <a:t> pour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r>
                  <a:rPr lang="fr-FR" dirty="0" smtClean="0">
                    <a:ea typeface="Cambria Math" panose="02040503050406030204" pitchFamily="18" charset="0"/>
                  </a:rPr>
                  <a:t> »</a:t>
                </a:r>
              </a:p>
              <a:p>
                <a:endParaRPr lang="fr-FR" dirty="0">
                  <a:ea typeface="Cambria Math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fr-FR" dirty="0" smtClean="0">
                    <a:ea typeface="Cambria Math" panose="02040503050406030204" pitchFamily="18" charset="0"/>
                  </a:rPr>
                  <a:t>Proposer des objectifs d’apprentissage différents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dirty="0" smtClean="0">
                    <a:ea typeface="Cambria Math" panose="02040503050406030204" pitchFamily="18" charset="0"/>
                  </a:rPr>
                  <a:t>Proposer des idées pour aborder la démonstration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dirty="0" smtClean="0">
                    <a:ea typeface="Cambria Math" panose="02040503050406030204" pitchFamily="18" charset="0"/>
                  </a:rPr>
                  <a:t>Proposer des approfondissement possibles</a:t>
                </a:r>
              </a:p>
              <a:p>
                <a:pPr marL="285750" indent="-285750">
                  <a:buFontTx/>
                  <a:buChar char="-"/>
                </a:pPr>
                <a:endParaRPr lang="fr-FR" dirty="0">
                  <a:ea typeface="Cambria Math" panose="02040503050406030204" pitchFamily="18" charset="0"/>
                </a:endParaRPr>
              </a:p>
              <a:p>
                <a:endParaRPr lang="fr-FR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342900" indent="-342900">
                  <a:buFont typeface="+mj-lt"/>
                  <a:buAutoNum type="arabicPeriod"/>
                </a:pPr>
                <a:endParaRPr lang="fr-FR" dirty="0" smtClean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63" y="1555668"/>
                <a:ext cx="7753833" cy="3416320"/>
              </a:xfrm>
              <a:prstGeom prst="rect">
                <a:avLst/>
              </a:prstGeom>
              <a:blipFill>
                <a:blip r:embed="rId2"/>
                <a:stretch>
                  <a:fillRect l="-629" t="-891" r="-6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1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Que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31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04863" y="1555668"/>
            <a:ext cx="77538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Quels objectifs d’apprentissage 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pPr lvl="0"/>
            <a:r>
              <a:rPr lang="fr-FR" dirty="0" smtClean="0"/>
              <a:t>- Niveau </a:t>
            </a:r>
            <a:r>
              <a:rPr lang="fr-FR" dirty="0"/>
              <a:t>0 : assimiler le mot de vocabulaire mathématique « comparer »</a:t>
            </a:r>
          </a:p>
          <a:p>
            <a:pPr lvl="0"/>
            <a:r>
              <a:rPr lang="fr-FR" dirty="0" smtClean="0"/>
              <a:t>- Niveau </a:t>
            </a:r>
            <a:r>
              <a:rPr lang="fr-FR" dirty="0"/>
              <a:t>1 : mettre en évidence la disjonction des cas (formulation de la conjecture)</a:t>
            </a:r>
          </a:p>
          <a:p>
            <a:pPr lvl="0"/>
            <a:r>
              <a:rPr lang="fr-FR" dirty="0" smtClean="0"/>
              <a:t>- Niveau </a:t>
            </a:r>
            <a:r>
              <a:rPr lang="fr-FR" dirty="0"/>
              <a:t>2 : Comprendre le changement de registre « courbes représentatives » - « écritures algébriques »</a:t>
            </a:r>
          </a:p>
          <a:p>
            <a:pPr lvl="0"/>
            <a:r>
              <a:rPr lang="fr-FR" dirty="0" smtClean="0"/>
              <a:t>- Niveau </a:t>
            </a:r>
            <a:r>
              <a:rPr lang="fr-FR" dirty="0"/>
              <a:t>3 : Mettre en place l’automatisme : « pour comparer deux réels, une méthode efficace consiste à étudier le signe de la différence de ces deux réels. »</a:t>
            </a:r>
          </a:p>
          <a:p>
            <a:pPr marL="285750" indent="-285750">
              <a:buFontTx/>
              <a:buChar char="-"/>
            </a:pPr>
            <a:endParaRPr lang="fr-FR" dirty="0">
              <a:ea typeface="Cambria Math" panose="02040503050406030204" pitchFamily="18" charset="0"/>
            </a:endParaRPr>
          </a:p>
          <a:p>
            <a:endParaRPr lang="fr-FR" b="0" dirty="0" smtClean="0"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800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Que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32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04863" y="1555668"/>
                <a:ext cx="7753833" cy="3699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Quels aborder cette démonstration ? </a:t>
                </a:r>
              </a:p>
              <a:p>
                <a:pPr marL="285750" indent="-285750">
                  <a:buFontTx/>
                  <a:buChar char="-"/>
                </a:pPr>
                <a:endParaRPr lang="fr-FR" dirty="0" smtClean="0">
                  <a:ea typeface="Cambria Math" panose="02040503050406030204" pitchFamily="18" charset="0"/>
                </a:endParaRPr>
              </a:p>
              <a:p>
                <a:pPr lvl="0"/>
                <a:r>
                  <a:rPr lang="fr-FR" dirty="0"/>
                  <a:t>Idée </a:t>
                </a:r>
                <a:r>
                  <a:rPr lang="fr-FR" dirty="0" smtClean="0"/>
                  <a:t>1</a:t>
                </a:r>
                <a:r>
                  <a:rPr lang="fr-FR" dirty="0"/>
                  <a:t> : </a:t>
                </a:r>
                <a:r>
                  <a:rPr lang="fr-FR" dirty="0" smtClean="0"/>
                  <a:t>Comparer </a:t>
                </a:r>
                <a:r>
                  <a:rPr lang="fr-FR" dirty="0"/>
                  <a:t>un nombre positif avec son </a:t>
                </a:r>
                <a:r>
                  <a:rPr lang="fr-FR" dirty="0" smtClean="0"/>
                  <a:t>carré. </a:t>
                </a:r>
              </a:p>
              <a:p>
                <a:pPr lvl="0"/>
                <a:endParaRPr lang="fr-FR" dirty="0"/>
              </a:p>
              <a:p>
                <a:pPr lvl="0"/>
                <a:r>
                  <a:rPr lang="fr-FR" dirty="0"/>
                  <a:t>Idée 2 : </a:t>
                </a:r>
                <a:r>
                  <a:rPr lang="fr-FR" dirty="0" smtClean="0"/>
                  <a:t>Soit </a:t>
                </a:r>
                <a:r>
                  <a:rPr lang="fr-FR" dirty="0"/>
                  <a:t>x un réel quelconque. Comparer les deux réels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r>
                  <a:rPr lang="fr-FR" dirty="0"/>
                  <a:t>et </a:t>
                </a:r>
                <a14:m>
                  <m:oMath xmlns:m="http://schemas.openxmlformats.org/officeDocument/2006/math">
                    <m:r>
                      <a:rPr lang="fr-FR" i="1" dirty="0" smtClean="0">
                        <a:latin typeface="Cambria Math" panose="02040503050406030204" pitchFamily="18" charset="0"/>
                      </a:rPr>
                      <m:t>4(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fr-FR" dirty="0" smtClean="0"/>
                  <a:t>.</a:t>
                </a:r>
              </a:p>
              <a:p>
                <a:pPr lvl="0"/>
                <a:endParaRPr lang="fr-FR" dirty="0"/>
              </a:p>
              <a:p>
                <a:pPr lvl="0"/>
                <a:r>
                  <a:rPr lang="fr-FR" dirty="0"/>
                  <a:t>Idée 3 </a:t>
                </a:r>
                <a:r>
                  <a:rPr lang="fr-FR" dirty="0" smtClean="0"/>
                  <a:t>:</a:t>
                </a:r>
                <a:r>
                  <a:rPr lang="fr-FR" dirty="0"/>
                  <a:t> On remarque que 0^2=0 et 1^2=1. Quelle(s) conséquence(s) cette observation a-t-elle sur les courbes d’équation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 ? </a:t>
                </a:r>
                <a:endParaRPr lang="fr-FR" dirty="0" smtClean="0"/>
              </a:p>
              <a:p>
                <a:pPr lvl="0"/>
                <a:endParaRPr lang="fr-FR" dirty="0"/>
              </a:p>
              <a:p>
                <a:r>
                  <a:rPr lang="fr-FR" dirty="0"/>
                  <a:t>Idée </a:t>
                </a:r>
                <a:r>
                  <a:rPr lang="fr-FR" dirty="0" smtClean="0"/>
                  <a:t>4</a:t>
                </a:r>
                <a:r>
                  <a:rPr lang="fr-FR" dirty="0"/>
                  <a:t> : Comparer un nombre et son double. </a:t>
                </a:r>
                <a:endParaRPr lang="fr-FR" dirty="0">
                  <a:ea typeface="Cambria Math" panose="02040503050406030204" pitchFamily="18" charset="0"/>
                </a:endParaRPr>
              </a:p>
              <a:p>
                <a:endParaRPr lang="fr-FR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342900" indent="-342900">
                  <a:buFont typeface="+mj-lt"/>
                  <a:buAutoNum type="arabicPeriod"/>
                </a:pPr>
                <a:endParaRPr lang="fr-FR" dirty="0" smtClean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63" y="1555668"/>
                <a:ext cx="7753833" cy="3699539"/>
              </a:xfrm>
              <a:prstGeom prst="rect">
                <a:avLst/>
              </a:prstGeom>
              <a:blipFill>
                <a:blip r:embed="rId2"/>
                <a:stretch>
                  <a:fillRect l="-629" t="-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Que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33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04863" y="1555668"/>
            <a:ext cx="7753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Idée 5 : </a:t>
            </a:r>
            <a:r>
              <a:rPr lang="fr-FR" dirty="0"/>
              <a:t>Quelle conjecture peut-on énoncer à partir de cette figure </a:t>
            </a:r>
            <a:r>
              <a:rPr lang="fr-FR" dirty="0" smtClean="0"/>
              <a:t>?</a:t>
            </a:r>
          </a:p>
          <a:p>
            <a:pPr lvl="0"/>
            <a:endParaRPr lang="fr-FR" b="0" dirty="0">
              <a:ea typeface="Cambria Math" panose="02040503050406030204" pitchFamily="18" charset="0"/>
            </a:endParaRPr>
          </a:p>
          <a:p>
            <a:pPr lvl="0"/>
            <a:endParaRPr lang="fr-FR" b="0" dirty="0" smtClean="0"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</p:txBody>
      </p:sp>
      <p:pic>
        <p:nvPicPr>
          <p:cNvPr id="11" name="Imag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749797" y="2144042"/>
            <a:ext cx="4099674" cy="39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Que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34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04863" y="1555668"/>
            <a:ext cx="77538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Idée 6 : </a:t>
            </a:r>
            <a:r>
              <a:rPr lang="fr-FR" dirty="0"/>
              <a:t>Etudier graphiquement les positions relatives des courbes représentatives des fonctions f et g.  </a:t>
            </a:r>
          </a:p>
          <a:p>
            <a:pPr lvl="0"/>
            <a:endParaRPr lang="fr-FR" b="0" dirty="0">
              <a:ea typeface="Cambria Math" panose="02040503050406030204" pitchFamily="18" charset="0"/>
            </a:endParaRPr>
          </a:p>
          <a:p>
            <a:pPr lvl="0"/>
            <a:endParaRPr lang="fr-FR" b="0" dirty="0" smtClean="0"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</p:txBody>
      </p:sp>
      <p:pic>
        <p:nvPicPr>
          <p:cNvPr id="12" name="Imag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633934" y="2176779"/>
            <a:ext cx="3270477" cy="45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Que démontrer ? 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35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804863" y="1555668"/>
                <a:ext cx="7753833" cy="465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Approfondissements possibles : </a:t>
                </a:r>
                <a:endParaRPr lang="fr-FR" dirty="0" smtClean="0"/>
              </a:p>
              <a:p>
                <a:endParaRPr lang="fr-FR" dirty="0"/>
              </a:p>
              <a:p>
                <a:pPr marL="285750" lvl="0" indent="-285750">
                  <a:buFontTx/>
                  <a:buChar char="-"/>
                </a:pPr>
                <a:r>
                  <a:rPr lang="fr-FR" dirty="0" smtClean="0"/>
                  <a:t>Que </a:t>
                </a:r>
                <a:r>
                  <a:rPr lang="fr-FR" dirty="0"/>
                  <a:t>dire sur 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≤ 0</m:t>
                    </m:r>
                  </m:oMath>
                </a14:m>
                <a:r>
                  <a:rPr lang="fr-FR" dirty="0"/>
                  <a:t> ? </a:t>
                </a:r>
                <a:endParaRPr lang="fr-FR" dirty="0" smtClean="0"/>
              </a:p>
              <a:p>
                <a:pPr marL="285750" lvl="0" indent="-285750">
                  <a:buFontTx/>
                  <a:buChar char="-"/>
                </a:pPr>
                <a:endParaRPr lang="fr-FR" dirty="0"/>
              </a:p>
              <a:p>
                <a:pPr marL="285750" lvl="0" indent="-285750">
                  <a:buFontTx/>
                  <a:buChar char="-"/>
                </a:pPr>
                <a:r>
                  <a:rPr lang="fr-FR" dirty="0" smtClean="0"/>
                  <a:t>À </a:t>
                </a:r>
                <a:r>
                  <a:rPr lang="fr-FR" dirty="0"/>
                  <a:t>partir du schéma de démonstration précédent, étudier les positions relatives des courbes d’équation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 pour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≥0</m:t>
                    </m:r>
                  </m:oMath>
                </a14:m>
                <a:r>
                  <a:rPr lang="fr-FR" dirty="0"/>
                  <a:t>. </a:t>
                </a:r>
                <a:endParaRPr lang="fr-FR" dirty="0" smtClean="0"/>
              </a:p>
              <a:p>
                <a:pPr marL="285750" lvl="0" indent="-285750">
                  <a:buFontTx/>
                  <a:buChar char="-"/>
                </a:pPr>
                <a:endParaRPr lang="fr-FR" dirty="0"/>
              </a:p>
              <a:p>
                <a:pPr marL="285750" lvl="0" indent="-285750">
                  <a:buFontTx/>
                  <a:buChar char="-"/>
                </a:pPr>
                <a:r>
                  <a:rPr lang="fr-FR" dirty="0" smtClean="0"/>
                  <a:t>Etudier </a:t>
                </a:r>
                <a:r>
                  <a:rPr lang="fr-FR" dirty="0"/>
                  <a:t>les positions relatives des courbes représentatives des courbes d’équations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fr-FR" dirty="0" smtClean="0"/>
              </a:p>
              <a:p>
                <a:pPr lvl="0"/>
                <a:endParaRPr lang="fr-FR" dirty="0"/>
              </a:p>
              <a:p>
                <a:pPr marL="285750" lvl="0" indent="-285750">
                  <a:buFontTx/>
                  <a:buChar char="-"/>
                </a:pPr>
                <a:r>
                  <a:rPr lang="fr-FR" dirty="0" err="1" smtClean="0"/>
                  <a:t>Etc</a:t>
                </a:r>
                <a:r>
                  <a:rPr lang="fr-FR" dirty="0" smtClean="0"/>
                  <a:t> </a:t>
                </a:r>
              </a:p>
              <a:p>
                <a:pPr marL="285750" lvl="0" indent="-285750">
                  <a:buFontTx/>
                  <a:buChar char="-"/>
                </a:pPr>
                <a:endParaRPr lang="fr-FR" dirty="0"/>
              </a:p>
              <a:p>
                <a:pPr lvl="0"/>
                <a:endParaRPr lang="fr-FR" b="0" dirty="0">
                  <a:ea typeface="Cambria Math" panose="02040503050406030204" pitchFamily="18" charset="0"/>
                </a:endParaRPr>
              </a:p>
              <a:p>
                <a:pPr lvl="0"/>
                <a:endParaRPr lang="fr-FR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  <a:p>
                <a:pPr marL="342900" indent="-342900">
                  <a:buFont typeface="+mj-lt"/>
                  <a:buAutoNum type="arabicPeriod"/>
                </a:pPr>
                <a:endParaRPr lang="fr-FR" dirty="0" smtClean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63" y="1555668"/>
                <a:ext cx="7753833" cy="4653582"/>
              </a:xfrm>
              <a:prstGeom prst="rect">
                <a:avLst/>
              </a:prstGeom>
              <a:blipFill>
                <a:blip r:embed="rId2"/>
                <a:stretch>
                  <a:fillRect l="-629" t="-6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2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Extrait des programmes de seconde</a:t>
            </a:r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36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04863" y="1555668"/>
            <a:ext cx="7753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endParaRPr lang="fr-FR" dirty="0"/>
          </a:p>
          <a:p>
            <a:pPr lvl="0"/>
            <a:endParaRPr lang="fr-FR" b="0" dirty="0">
              <a:ea typeface="Cambria Math" panose="02040503050406030204" pitchFamily="18" charset="0"/>
            </a:endParaRPr>
          </a:p>
          <a:p>
            <a:pPr lvl="0"/>
            <a:endParaRPr lang="fr-FR" b="0" dirty="0" smtClean="0"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62" y="1855542"/>
            <a:ext cx="8497555" cy="348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67936" y="1915588"/>
            <a:ext cx="5836429" cy="2251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5AA1D8"/>
                </a:solidFill>
                <a:latin typeface="Arial Black" panose="020B0A04020102020204" pitchFamily="34" charset="0"/>
              </a:rPr>
              <a:t>Temps </a:t>
            </a:r>
            <a:r>
              <a:rPr lang="fr-FR" sz="3200" dirty="0" smtClean="0">
                <a:solidFill>
                  <a:srgbClr val="5AA1D8"/>
                </a:solidFill>
                <a:latin typeface="Arial Black" panose="020B0A04020102020204" pitchFamily="34" charset="0"/>
              </a:rPr>
              <a:t>5 : </a:t>
            </a:r>
          </a:p>
          <a:p>
            <a:r>
              <a:rPr lang="fr-FR" sz="3200" dirty="0" smtClean="0">
                <a:solidFill>
                  <a:srgbClr val="5AA1D8"/>
                </a:solidFill>
                <a:latin typeface="Arial Black" panose="020B0A04020102020204" pitchFamily="34" charset="0"/>
              </a:rPr>
              <a:t>Comment intégrer les repères historiques dans les enseignements ?  </a:t>
            </a:r>
          </a:p>
          <a:p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2967937" y="2964688"/>
            <a:ext cx="5590006" cy="8826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r 9"/>
          <p:cNvGrpSpPr/>
          <p:nvPr/>
        </p:nvGrpSpPr>
        <p:grpSpPr>
          <a:xfrm>
            <a:off x="3098048" y="1624689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AA1D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AA1D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084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Repères historiques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38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32966" y="1469826"/>
            <a:ext cx="73227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Atelier : 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Quel type de tâches propose-t-on aux élèves </a:t>
            </a:r>
            <a:r>
              <a:rPr lang="fr-FR" dirty="0"/>
              <a:t>pour intégrer les repères historiques au cours de mathématiques </a:t>
            </a:r>
            <a:r>
              <a:rPr lang="fr-FR" dirty="0" smtClean="0"/>
              <a:t>? </a:t>
            </a:r>
            <a:r>
              <a:rPr lang="fr-FR" dirty="0"/>
              <a:t>Quels supports </a:t>
            </a:r>
            <a:r>
              <a:rPr lang="fr-FR" dirty="0" smtClean="0"/>
              <a:t>utiliser? 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Proposer plusieurs méthodes </a:t>
            </a:r>
            <a:r>
              <a:rPr lang="fr-FR" dirty="0" smtClean="0"/>
              <a:t>historiques pour </a:t>
            </a:r>
            <a:r>
              <a:rPr lang="fr-FR" dirty="0"/>
              <a:t>trouver un encadrement (ou une approximation) du nombre Pi.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Repères historiques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5400" y="1511765"/>
            <a:ext cx="7881937" cy="4327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96667"/>
              </a:buClr>
              <a:buNone/>
            </a:pPr>
            <a:r>
              <a:rPr lang="fr-FR" sz="1800" b="1" u="sng" dirty="0" smtClean="0"/>
              <a:t>Approximation de Pi : </a:t>
            </a:r>
          </a:p>
          <a:p>
            <a:pPr marL="0" indent="0">
              <a:buClr>
                <a:srgbClr val="E96667"/>
              </a:buClr>
              <a:buNone/>
            </a:pPr>
            <a:endParaRPr lang="fr-FR" sz="1800" dirty="0" smtClean="0"/>
          </a:p>
          <a:p>
            <a:pPr marL="0" indent="0">
              <a:buClr>
                <a:srgbClr val="E96667"/>
              </a:buClr>
              <a:buNone/>
            </a:pPr>
            <a:r>
              <a:rPr lang="fr-FR" sz="1800" dirty="0" smtClean="0"/>
              <a:t>- La méthode d’Archimède</a:t>
            </a:r>
          </a:p>
          <a:p>
            <a:pPr marL="0" indent="0">
              <a:buClr>
                <a:srgbClr val="E96667"/>
              </a:buClr>
              <a:buNone/>
            </a:pPr>
            <a:r>
              <a:rPr lang="fr-FR" sz="1400" dirty="0">
                <a:hlinkClick r:id="rId2"/>
              </a:rPr>
              <a:t>https://</a:t>
            </a:r>
            <a:r>
              <a:rPr lang="fr-FR" sz="1400" dirty="0" smtClean="0">
                <a:hlinkClick r:id="rId2"/>
              </a:rPr>
              <a:t>melusine.eu.org/syracuse/bc/archimede/doc-a4.pdf</a:t>
            </a:r>
            <a:endParaRPr lang="fr-FR" sz="1400" dirty="0"/>
          </a:p>
          <a:p>
            <a:pPr>
              <a:buClr>
                <a:srgbClr val="E96667"/>
              </a:buClr>
              <a:buFontTx/>
              <a:buChar char="-"/>
            </a:pPr>
            <a:r>
              <a:rPr lang="fr-FR" sz="1800" dirty="0" smtClean="0"/>
              <a:t>La méthode de Monte-Carlo </a:t>
            </a:r>
          </a:p>
          <a:p>
            <a:pPr marL="0" indent="0">
              <a:buClr>
                <a:srgbClr val="E96667"/>
              </a:buClr>
              <a:buNone/>
            </a:pPr>
            <a:r>
              <a:rPr lang="fr-FR" sz="1400" dirty="0">
                <a:hlinkClick r:id="rId3"/>
              </a:rPr>
              <a:t>http://</a:t>
            </a:r>
            <a:r>
              <a:rPr lang="fr-FR" sz="1400" dirty="0" smtClean="0">
                <a:hlinkClick r:id="rId3"/>
              </a:rPr>
              <a:t>therese.eveilleau.pagesperso-orange.fr/pages/truc_mat/textes/monte_carlo.htm</a:t>
            </a:r>
            <a:endParaRPr lang="fr-FR" sz="1400" dirty="0" smtClean="0"/>
          </a:p>
          <a:p>
            <a:pPr marL="0" indent="0">
              <a:buClr>
                <a:srgbClr val="E96667"/>
              </a:buClr>
              <a:buNone/>
            </a:pPr>
            <a:endParaRPr lang="fr-FR" sz="1800" dirty="0"/>
          </a:p>
          <a:p>
            <a:pPr>
              <a:buClr>
                <a:srgbClr val="E96667"/>
              </a:buClr>
              <a:buFontTx/>
              <a:buChar char="-"/>
            </a:pPr>
            <a:r>
              <a:rPr lang="fr-FR" sz="1800" dirty="0" smtClean="0"/>
              <a:t>La méthode de </a:t>
            </a:r>
            <a:r>
              <a:rPr lang="fr-FR" sz="1800" dirty="0" err="1" smtClean="0"/>
              <a:t>Ramanujan</a:t>
            </a:r>
            <a:endParaRPr lang="fr-FR" dirty="0" smtClean="0"/>
          </a:p>
          <a:p>
            <a:pPr marL="0" indent="0">
              <a:buClr>
                <a:srgbClr val="E96667"/>
              </a:buClr>
              <a:buNone/>
            </a:pPr>
            <a:r>
              <a:rPr lang="fr-FR" sz="1400" dirty="0">
                <a:hlinkClick r:id="rId4"/>
              </a:rPr>
              <a:t>http://</a:t>
            </a:r>
            <a:r>
              <a:rPr lang="fr-FR" sz="1400" dirty="0" smtClean="0">
                <a:hlinkClick r:id="rId4"/>
              </a:rPr>
              <a:t>www.pi314.net/fr/ramanujan.php</a:t>
            </a:r>
            <a:endParaRPr lang="fr-FR" sz="1400" dirty="0" smtClean="0"/>
          </a:p>
          <a:p>
            <a:pPr marL="0" indent="0">
              <a:buClr>
                <a:srgbClr val="E96667"/>
              </a:buClr>
              <a:buNone/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639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Réforme du lycée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4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2967" y="1593669"/>
            <a:ext cx="77538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Seconde Générale et technologique </a:t>
            </a:r>
            <a:r>
              <a:rPr lang="fr-FR" dirty="0"/>
              <a:t>: enseignement commun </a:t>
            </a:r>
            <a:r>
              <a:rPr lang="fr-FR" dirty="0" smtClean="0"/>
              <a:t>de 4h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VOIE GENERALE</a:t>
            </a:r>
            <a:endParaRPr lang="fr-FR" dirty="0"/>
          </a:p>
          <a:p>
            <a:pPr lvl="0"/>
            <a:r>
              <a:rPr lang="fr-FR" dirty="0"/>
              <a:t>Première générale : </a:t>
            </a:r>
          </a:p>
          <a:p>
            <a:pPr lvl="1"/>
            <a:r>
              <a:rPr lang="fr-FR" dirty="0"/>
              <a:t>Enseignement de spécialité :  4 </a:t>
            </a:r>
            <a:r>
              <a:rPr lang="fr-FR" dirty="0" smtClean="0"/>
              <a:t>h</a:t>
            </a:r>
          </a:p>
          <a:p>
            <a:pPr lvl="1"/>
            <a:endParaRPr lang="fr-FR" dirty="0"/>
          </a:p>
          <a:p>
            <a:r>
              <a:rPr lang="fr-FR" dirty="0"/>
              <a:t>Terminale générale</a:t>
            </a:r>
          </a:p>
          <a:p>
            <a:pPr lvl="1"/>
            <a:r>
              <a:rPr lang="fr-FR" dirty="0"/>
              <a:t>Enseignement de spécialité :  6h </a:t>
            </a:r>
          </a:p>
          <a:p>
            <a:pPr lvl="1"/>
            <a:r>
              <a:rPr lang="fr-FR" dirty="0"/>
              <a:t>Enseignement optionnel de mathématiques expertes : 3h</a:t>
            </a:r>
          </a:p>
          <a:p>
            <a:pPr lvl="1"/>
            <a:r>
              <a:rPr lang="fr-FR" dirty="0"/>
              <a:t>Enseignement optionnel de mathématiques complémentaires : </a:t>
            </a:r>
            <a:r>
              <a:rPr lang="fr-FR" dirty="0" smtClean="0"/>
              <a:t>3h</a:t>
            </a:r>
          </a:p>
          <a:p>
            <a:pPr lvl="1"/>
            <a:endParaRPr lang="fr-FR" dirty="0"/>
          </a:p>
          <a:p>
            <a:r>
              <a:rPr lang="fr-FR" dirty="0" smtClean="0"/>
              <a:t>VOIE TECHNOLOGIQUE</a:t>
            </a:r>
          </a:p>
          <a:p>
            <a:r>
              <a:rPr lang="fr-FR" dirty="0" smtClean="0"/>
              <a:t>Tronc </a:t>
            </a:r>
            <a:r>
              <a:rPr lang="fr-FR" dirty="0"/>
              <a:t>commun à toutes les </a:t>
            </a:r>
            <a:r>
              <a:rPr lang="fr-FR" dirty="0" smtClean="0"/>
              <a:t>séries (STMG</a:t>
            </a:r>
            <a:r>
              <a:rPr lang="fr-FR" dirty="0"/>
              <a:t>, ST2S, </a:t>
            </a:r>
            <a:r>
              <a:rPr lang="fr-FR" dirty="0" smtClean="0"/>
              <a:t>STHR,STI2D</a:t>
            </a:r>
            <a:r>
              <a:rPr lang="fr-FR" dirty="0"/>
              <a:t>, </a:t>
            </a:r>
            <a:r>
              <a:rPr lang="fr-FR" dirty="0" smtClean="0"/>
              <a:t>STL, STD2A)</a:t>
            </a:r>
          </a:p>
          <a:p>
            <a:r>
              <a:rPr lang="fr-FR" dirty="0" smtClean="0"/>
              <a:t>Enseignement </a:t>
            </a:r>
            <a:r>
              <a:rPr lang="fr-FR" dirty="0"/>
              <a:t>de spécialité « physique-chimie et mathématiques » (STI2D, STL)</a:t>
            </a:r>
          </a:p>
          <a:p>
            <a:pPr lvl="1"/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33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Repères historiques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40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56" y="1156924"/>
            <a:ext cx="8347349" cy="47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Repères historiques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41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2967" y="1469826"/>
            <a:ext cx="71006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Frise historique (qui peut être affichée dans la classe)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r>
              <a:rPr lang="fr-FR" sz="1400" dirty="0">
                <a:hlinkClick r:id="rId2"/>
              </a:rPr>
              <a:t>http://mathiculture.fr</a:t>
            </a:r>
            <a:r>
              <a:rPr lang="fr-FR" sz="1400" dirty="0" smtClean="0">
                <a:hlinkClick r:id="rId2"/>
              </a:rPr>
              <a:t>/</a:t>
            </a:r>
            <a:endParaRPr lang="fr-FR" sz="1400" dirty="0" smtClean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Texte historique </a:t>
            </a:r>
            <a:br>
              <a:rPr lang="fr-FR" dirty="0" smtClean="0"/>
            </a:br>
            <a:endParaRPr lang="fr-FR" dirty="0" smtClean="0"/>
          </a:p>
          <a:p>
            <a:r>
              <a:rPr lang="fr-FR" sz="1400" dirty="0">
                <a:hlinkClick r:id="rId3"/>
              </a:rPr>
              <a:t>https://</a:t>
            </a:r>
            <a:r>
              <a:rPr lang="fr-FR" sz="1400" dirty="0" smtClean="0">
                <a:hlinkClick r:id="rId3"/>
              </a:rPr>
              <a:t>hal.archives-ouvertes.fr/hal-01781209/document</a:t>
            </a:r>
            <a:endParaRPr lang="fr-FR" sz="1400" dirty="0" smtClean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Vidéos </a:t>
            </a:r>
          </a:p>
          <a:p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Exemple :</a:t>
            </a:r>
            <a:r>
              <a:rPr lang="fr-FR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fr-FR" sz="1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Story of Maths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est une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4" tooltip="Télésérie"/>
              </a:rPr>
              <a:t>télésérie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Documentaire"/>
              </a:rPr>
              <a:t>documentaire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6" tooltip="Royaume-Uni"/>
              </a:rPr>
              <a:t>britannique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qui survole différents aspects de l'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7" tooltip="Histoire des mathématiques"/>
              </a:rPr>
              <a:t>histoire des mathématiques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Coproduction de l'</a:t>
            </a:r>
            <a:r>
              <a:rPr lang="fr-FR" sz="14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8" tooltip="Open University"/>
              </a:rPr>
              <a:t>Open </a:t>
            </a:r>
            <a:r>
              <a:rPr lang="fr-FR" sz="1400" i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8" tooltip="Open University"/>
              </a:rPr>
              <a:t>University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de la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9" tooltip="BBC"/>
              </a:rPr>
              <a:t>BBC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elle a été diffusée en octobre 2008 sur </a:t>
            </a:r>
            <a:r>
              <a:rPr lang="fr-FR" sz="14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10" tooltip="BBC Four"/>
              </a:rPr>
              <a:t>BBC Four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Le scénario a été rédigé et narré par 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11" tooltip="Marcus du Sautoy"/>
              </a:rPr>
              <a:t>Marcus du </a:t>
            </a:r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11" tooltip="Marcus du Sautoy"/>
              </a:rPr>
              <a:t>Sautoy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professeur à l'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  <a:hlinkClick r:id="rId12" tooltip="Université d'Oxford"/>
              </a:rPr>
              <a:t>université d'Oxford</a:t>
            </a:r>
            <a:r>
              <a:rPr lang="fr-FR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hlinkClick r:id="rId13"/>
              </a:rPr>
              <a:t>1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Les consultants étaient Robin Wilson, Jeremy Gray et </a:t>
            </a:r>
            <a:r>
              <a:rPr lang="fr-FR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June</a:t>
            </a:r>
            <a:r>
              <a:rPr lang="fr-F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Barrow-Green, universitaires de l'</a:t>
            </a:r>
            <a:r>
              <a:rPr lang="fr-FR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Open </a:t>
            </a:r>
            <a:r>
              <a:rPr lang="fr-FR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University</a:t>
            </a:r>
            <a:r>
              <a:rPr lang="fr-F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Exposés d’élèves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5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Repères historiques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42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3" y="1211849"/>
            <a:ext cx="7473867" cy="523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73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500" dirty="0" smtClean="0">
              <a:latin typeface="Arial Black" panose="020B0A04020102020204" pitchFamily="34" charset="0"/>
            </a:endParaRPr>
          </a:p>
          <a:p>
            <a:endParaRPr lang="fr-FR" sz="2500" dirty="0" smtClean="0">
              <a:latin typeface="Arial Black" panose="020B0A04020102020204" pitchFamily="34" charset="0"/>
            </a:endParaRPr>
          </a:p>
          <a:p>
            <a:r>
              <a:rPr lang="fr-FR" sz="2500" dirty="0" smtClean="0">
                <a:latin typeface="Arial Black" panose="020B0A04020102020204" pitchFamily="34" charset="0"/>
              </a:rPr>
              <a:t>Réforme du lycée</a:t>
            </a:r>
          </a:p>
          <a:p>
            <a:endParaRPr lang="fr-FR" sz="2500" dirty="0">
              <a:latin typeface="Arial Black" panose="020B0A04020102020204" pitchFamily="34" charset="0"/>
            </a:endParaRPr>
          </a:p>
        </p:txBody>
      </p:sp>
      <p:sp>
        <p:nvSpPr>
          <p:cNvPr id="3" name="Espace réservé du texte 5"/>
          <p:cNvSpPr txBox="1">
            <a:spLocks/>
          </p:cNvSpPr>
          <p:nvPr/>
        </p:nvSpPr>
        <p:spPr>
          <a:xfrm>
            <a:off x="804863" y="1868620"/>
            <a:ext cx="7881937" cy="33344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96667"/>
              </a:buClr>
            </a:pPr>
            <a:endParaRPr lang="fr-FR" dirty="0"/>
          </a:p>
        </p:txBody>
      </p:sp>
      <p:grpSp>
        <p:nvGrpSpPr>
          <p:cNvPr id="4" name="Grouper 9"/>
          <p:cNvGrpSpPr/>
          <p:nvPr/>
        </p:nvGrpSpPr>
        <p:grpSpPr>
          <a:xfrm>
            <a:off x="932967" y="568605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841197" y="6438713"/>
            <a:ext cx="180926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2967" y="1593669"/>
            <a:ext cx="739823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Implications pédagogiques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Développer les leviers de différenciation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Accorder davantage de place à l’oral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Investir le champ de la démonstration et des méthodes de raisonnement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Intégrer les repères historiques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Développer les automatismes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Intégrer l’algorithmique dans le cours de mathématiques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4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967937" y="1915588"/>
            <a:ext cx="5363263" cy="22514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5AA1D8"/>
                </a:solidFill>
                <a:latin typeface="Arial Black" panose="020B0A04020102020204" pitchFamily="34" charset="0"/>
              </a:rPr>
              <a:t>Temps </a:t>
            </a:r>
            <a:r>
              <a:rPr lang="fr-FR" sz="3200" dirty="0" smtClean="0">
                <a:solidFill>
                  <a:srgbClr val="5AA1D8"/>
                </a:solidFill>
                <a:latin typeface="Arial Black" panose="020B0A04020102020204" pitchFamily="34" charset="0"/>
              </a:rPr>
              <a:t>2 : Expérimentations liées à la différenciation dans les classes</a:t>
            </a:r>
          </a:p>
          <a:p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2967937" y="2964688"/>
            <a:ext cx="5590006" cy="8826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r 9"/>
          <p:cNvGrpSpPr/>
          <p:nvPr/>
        </p:nvGrpSpPr>
        <p:grpSpPr>
          <a:xfrm>
            <a:off x="3098048" y="1624689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AA1D8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AA1D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53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4863" y="663517"/>
            <a:ext cx="7881400" cy="4711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dirty="0">
                <a:latin typeface="Arial Black" panose="020B0A04020102020204" pitchFamily="34" charset="0"/>
              </a:rPr>
              <a:t>Que peut-on différencier ?</a:t>
            </a: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804326" y="1284040"/>
            <a:ext cx="7881937" cy="4598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contenus :</a:t>
            </a:r>
            <a:endParaRPr lang="fr-FR" sz="1800" b="1" dirty="0">
              <a:solidFill>
                <a:srgbClr val="5AA1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Varier les types de situations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Gammes calculatoires, problème guidé, problème à prise d’initiative, activités mentales, activités d’entrée dans les notions, QCM,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jeux 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mathématiques, exercices fléchés dans un DM …) </a:t>
            </a:r>
          </a:p>
          <a:p>
            <a:pPr marL="457200" lvl="1" indent="0">
              <a:buNone/>
            </a:pP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Varier le niveau de complexité </a:t>
            </a:r>
          </a:p>
          <a:p>
            <a:pPr marL="457200" lvl="1" indent="0">
              <a:buNone/>
            </a:pP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 d’exemples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Reformuler ou faire reformuler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Autoriser ou non la calculatrice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Conserver de la richesse dans les énoncés simples….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 construire tous les triangles de périmètre 12 cm dont les côtés mesurent un nombre entier de centimètres.</a:t>
            </a:r>
          </a:p>
          <a:p>
            <a:pPr marL="457200" lvl="1" indent="0">
              <a:buNone/>
            </a:pP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des tâches à prise d’initiative</a:t>
            </a:r>
            <a:r>
              <a:rPr lang="fr-FR" sz="1600" b="1" dirty="0">
                <a:solidFill>
                  <a:srgbClr val="5AA1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permettant de varier les démarches de résolution.</a:t>
            </a:r>
          </a:p>
          <a:p>
            <a:pPr marL="457200" lvl="1" indent="0">
              <a:buNone/>
            </a:pPr>
            <a:endParaRPr lang="fr-FR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Varier le support de l’énoncé :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texte, tableau, schéma, images, son, vidéos.</a:t>
            </a:r>
            <a:endParaRPr lang="fr-FR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2" indent="-177800">
              <a:buClr>
                <a:srgbClr val="EE7444"/>
              </a:buClr>
              <a:buFont typeface="Lucida Grande"/>
              <a:buChar char="-"/>
            </a:pP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r 9"/>
          <p:cNvGrpSpPr/>
          <p:nvPr/>
        </p:nvGrpSpPr>
        <p:grpSpPr>
          <a:xfrm>
            <a:off x="804863" y="342504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368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4326" y="626387"/>
            <a:ext cx="7881400" cy="4711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dirty="0">
                <a:latin typeface="Arial Black" panose="020B0A04020102020204" pitchFamily="34" charset="0"/>
              </a:rPr>
              <a:t>Que peut-on différencier ?</a:t>
            </a: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804326" y="1215946"/>
            <a:ext cx="7881937" cy="4598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modalités d’organisation : </a:t>
            </a:r>
            <a:r>
              <a:rPr lang="fr-FR" sz="1800" b="1" dirty="0">
                <a:solidFill>
                  <a:srgbClr val="5AA1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800" b="1" dirty="0">
                <a:solidFill>
                  <a:srgbClr val="5AA1D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b="1" dirty="0">
              <a:solidFill>
                <a:srgbClr val="5AA1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Aménager le travail dans la classe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individuel, en groupes homogènes, en groupes hétérogènes, en îlots.</a:t>
            </a:r>
          </a:p>
          <a:p>
            <a:pPr marL="457200" lvl="1" indent="0">
              <a:buNone/>
            </a:pP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Travailler de manière collaborative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Tutorat entre pairs (avec des précautions à prendre), réalisation d’une production commune, répartition des tâches.</a:t>
            </a:r>
          </a:p>
          <a:p>
            <a:pPr marL="457200" lvl="1" indent="0">
              <a:buNone/>
            </a:pP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Pratiquer des activités mentales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 au diagnostic, entretien des acquis, acquisition d’automatismes</a:t>
            </a:r>
          </a:p>
          <a:p>
            <a:pPr marL="457200" lvl="1" indent="0">
              <a:buNone/>
            </a:pP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Rythmer la séance en variant la nature des activités</a:t>
            </a:r>
            <a:endParaRPr lang="fr-FR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Accéder aux ressources et outils ou non</a:t>
            </a:r>
          </a:p>
          <a:p>
            <a:pPr lvl="1"/>
            <a:endParaRPr lang="fr-FR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2" indent="-177800">
              <a:buClr>
                <a:srgbClr val="EE7444"/>
              </a:buClr>
              <a:buFont typeface="Lucida Grande"/>
              <a:buChar char="-"/>
            </a:pP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r 9"/>
          <p:cNvGrpSpPr/>
          <p:nvPr/>
        </p:nvGrpSpPr>
        <p:grpSpPr>
          <a:xfrm>
            <a:off x="804863" y="342504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02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04326" y="626387"/>
            <a:ext cx="7881400" cy="4711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500" dirty="0">
                <a:latin typeface="Arial Black" panose="020B0A04020102020204" pitchFamily="34" charset="0"/>
              </a:rPr>
              <a:t>Que peut-on différencier ?</a:t>
            </a: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804326" y="1215946"/>
            <a:ext cx="7881937" cy="4598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processus d’apprentissage : </a:t>
            </a:r>
            <a:r>
              <a:rPr lang="fr-FR" sz="1600" b="1" dirty="0">
                <a:solidFill>
                  <a:srgbClr val="5AA1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600" b="1" dirty="0">
                <a:solidFill>
                  <a:srgbClr val="5AA1D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600" b="1" dirty="0">
              <a:solidFill>
                <a:srgbClr val="5AA1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Guider les activités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Problèmes ouverts avec coups de pouce éventuels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ou moins d’autonomie selon les besoins</a:t>
            </a:r>
          </a:p>
          <a:p>
            <a:pPr marL="457200" lvl="1" indent="0">
              <a:buNone/>
            </a:pP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Accompagner les élèves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S’assurer que chacun a pu s’engager dans la tâche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Aider certains à surmonter les obstacles (table d’appui)</a:t>
            </a:r>
          </a:p>
          <a:p>
            <a:pPr marL="457200" lvl="1" indent="0">
              <a:buNone/>
            </a:pP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Susciter le débat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Confronter les idées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Valider et valoriser les stratégies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Adopter une stratégie commune</a:t>
            </a:r>
          </a:p>
          <a:p>
            <a:pPr marL="457200" lvl="1" indent="0">
              <a:buNone/>
            </a:pP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en scène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(scénario, explicitation, recours au numérique..)</a:t>
            </a:r>
          </a:p>
          <a:p>
            <a:pPr lvl="1"/>
            <a:endParaRPr lang="fr-FR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S’adapter aux différents profils des élèves 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(Visuels, auditifs, kinesthésiques)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2" indent="-177800">
              <a:buClr>
                <a:srgbClr val="EE7444"/>
              </a:buClr>
              <a:buFont typeface="Lucida Grande"/>
              <a:buChar char="-"/>
            </a:pPr>
            <a:endParaRPr lang="fr-FR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r 9"/>
          <p:cNvGrpSpPr/>
          <p:nvPr/>
        </p:nvGrpSpPr>
        <p:grpSpPr>
          <a:xfrm>
            <a:off x="804863" y="342504"/>
            <a:ext cx="525531" cy="171686"/>
            <a:chOff x="5391302" y="1426464"/>
            <a:chExt cx="604579" cy="197510"/>
          </a:xfrm>
          <a:solidFill>
            <a:srgbClr val="5AA1D8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CC5B465-768F-472B-948C-8202AA102334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87550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_Modèle Powerpoint 2018 Rectorat_MEN-10-201807-183 (2).pptx" id="{41045E20-CD73-478B-9713-B899ACC48952}" vid="{F5CA63EF-472F-4CD7-90AE-5F4C2EBB1E6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formation T1 - 22 mars 2019</Template>
  <TotalTime>1101</TotalTime>
  <Words>1195</Words>
  <Application>Microsoft Office PowerPoint</Application>
  <PresentationFormat>Affichage à l'écran (4:3)</PresentationFormat>
  <Paragraphs>438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Cambria Math</vt:lpstr>
      <vt:lpstr>Lucida Grande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rbarrault</dc:creator>
  <cp:lastModifiedBy>jdreyfus</cp:lastModifiedBy>
  <cp:revision>57</cp:revision>
  <dcterms:created xsi:type="dcterms:W3CDTF">2019-03-13T09:59:10Z</dcterms:created>
  <dcterms:modified xsi:type="dcterms:W3CDTF">2019-03-21T19:38:23Z</dcterms:modified>
</cp:coreProperties>
</file>